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Lst>
  <p:notesMasterIdLst>
    <p:notesMasterId r:id="rId157"/>
  </p:notesMasterIdLst>
  <p:handoutMasterIdLst>
    <p:handoutMasterId r:id="rId158"/>
  </p:handoutMasterIdLst>
  <p:sldIdLst>
    <p:sldId id="257" r:id="rId2"/>
    <p:sldId id="258" r:id="rId3"/>
    <p:sldId id="261" r:id="rId4"/>
    <p:sldId id="263" r:id="rId5"/>
    <p:sldId id="262" r:id="rId6"/>
    <p:sldId id="264" r:id="rId7"/>
    <p:sldId id="265" r:id="rId8"/>
    <p:sldId id="266" r:id="rId9"/>
    <p:sldId id="281" r:id="rId10"/>
    <p:sldId id="282" r:id="rId11"/>
    <p:sldId id="283" r:id="rId12"/>
    <p:sldId id="284" r:id="rId13"/>
    <p:sldId id="289" r:id="rId14"/>
    <p:sldId id="290" r:id="rId15"/>
    <p:sldId id="291" r:id="rId16"/>
    <p:sldId id="292" r:id="rId17"/>
    <p:sldId id="293" r:id="rId18"/>
    <p:sldId id="294" r:id="rId19"/>
    <p:sldId id="295" r:id="rId20"/>
    <p:sldId id="296" r:id="rId21"/>
    <p:sldId id="297" r:id="rId22"/>
    <p:sldId id="298" r:id="rId23"/>
    <p:sldId id="301" r:id="rId24"/>
    <p:sldId id="299" r:id="rId25"/>
    <p:sldId id="302" r:id="rId26"/>
    <p:sldId id="300" r:id="rId27"/>
    <p:sldId id="303" r:id="rId28"/>
    <p:sldId id="304" r:id="rId29"/>
    <p:sldId id="306" r:id="rId30"/>
    <p:sldId id="305" r:id="rId31"/>
    <p:sldId id="307" r:id="rId32"/>
    <p:sldId id="308" r:id="rId33"/>
    <p:sldId id="309" r:id="rId34"/>
    <p:sldId id="310" r:id="rId35"/>
    <p:sldId id="311" r:id="rId36"/>
    <p:sldId id="312" r:id="rId37"/>
    <p:sldId id="368" r:id="rId38"/>
    <p:sldId id="369" r:id="rId39"/>
    <p:sldId id="313" r:id="rId40"/>
    <p:sldId id="317" r:id="rId41"/>
    <p:sldId id="314" r:id="rId42"/>
    <p:sldId id="315" r:id="rId43"/>
    <p:sldId id="316" r:id="rId44"/>
    <p:sldId id="411" r:id="rId45"/>
    <p:sldId id="318" r:id="rId46"/>
    <p:sldId id="319" r:id="rId47"/>
    <p:sldId id="320" r:id="rId48"/>
    <p:sldId id="321" r:id="rId49"/>
    <p:sldId id="323" r:id="rId50"/>
    <p:sldId id="322" r:id="rId51"/>
    <p:sldId id="412" r:id="rId52"/>
    <p:sldId id="324" r:id="rId53"/>
    <p:sldId id="325" r:id="rId54"/>
    <p:sldId id="327" r:id="rId55"/>
    <p:sldId id="328" r:id="rId56"/>
    <p:sldId id="329" r:id="rId57"/>
    <p:sldId id="330" r:id="rId58"/>
    <p:sldId id="331" r:id="rId59"/>
    <p:sldId id="332" r:id="rId60"/>
    <p:sldId id="413" r:id="rId61"/>
    <p:sldId id="333" r:id="rId62"/>
    <p:sldId id="334" r:id="rId63"/>
    <p:sldId id="335" r:id="rId64"/>
    <p:sldId id="414" r:id="rId65"/>
    <p:sldId id="336" r:id="rId66"/>
    <p:sldId id="337" r:id="rId67"/>
    <p:sldId id="338" r:id="rId68"/>
    <p:sldId id="339" r:id="rId69"/>
    <p:sldId id="415" r:id="rId70"/>
    <p:sldId id="341" r:id="rId71"/>
    <p:sldId id="416" r:id="rId72"/>
    <p:sldId id="340" r:id="rId73"/>
    <p:sldId id="342" r:id="rId74"/>
    <p:sldId id="344" r:id="rId75"/>
    <p:sldId id="343" r:id="rId76"/>
    <p:sldId id="347" r:id="rId77"/>
    <p:sldId id="348" r:id="rId78"/>
    <p:sldId id="417" r:id="rId79"/>
    <p:sldId id="349" r:id="rId80"/>
    <p:sldId id="418" r:id="rId81"/>
    <p:sldId id="346" r:id="rId82"/>
    <p:sldId id="353" r:id="rId83"/>
    <p:sldId id="354" r:id="rId84"/>
    <p:sldId id="356" r:id="rId85"/>
    <p:sldId id="355" r:id="rId86"/>
    <p:sldId id="357" r:id="rId87"/>
    <p:sldId id="358" r:id="rId88"/>
    <p:sldId id="359" r:id="rId89"/>
    <p:sldId id="361" r:id="rId90"/>
    <p:sldId id="419" r:id="rId91"/>
    <p:sldId id="360" r:id="rId92"/>
    <p:sldId id="362" r:id="rId93"/>
    <p:sldId id="364" r:id="rId94"/>
    <p:sldId id="363" r:id="rId95"/>
    <p:sldId id="367" r:id="rId96"/>
    <p:sldId id="420" r:id="rId97"/>
    <p:sldId id="365" r:id="rId98"/>
    <p:sldId id="366" r:id="rId99"/>
    <p:sldId id="370" r:id="rId100"/>
    <p:sldId id="421" r:id="rId101"/>
    <p:sldId id="373" r:id="rId102"/>
    <p:sldId id="372" r:id="rId103"/>
    <p:sldId id="378" r:id="rId104"/>
    <p:sldId id="379" r:id="rId105"/>
    <p:sldId id="380" r:id="rId106"/>
    <p:sldId id="381" r:id="rId107"/>
    <p:sldId id="422" r:id="rId108"/>
    <p:sldId id="374" r:id="rId109"/>
    <p:sldId id="375" r:id="rId110"/>
    <p:sldId id="377" r:id="rId111"/>
    <p:sldId id="382" r:id="rId112"/>
    <p:sldId id="384" r:id="rId113"/>
    <p:sldId id="385" r:id="rId114"/>
    <p:sldId id="383" r:id="rId115"/>
    <p:sldId id="386" r:id="rId116"/>
    <p:sldId id="387" r:id="rId117"/>
    <p:sldId id="423" r:id="rId118"/>
    <p:sldId id="389" r:id="rId119"/>
    <p:sldId id="388" r:id="rId120"/>
    <p:sldId id="390" r:id="rId121"/>
    <p:sldId id="391" r:id="rId122"/>
    <p:sldId id="392" r:id="rId123"/>
    <p:sldId id="393" r:id="rId124"/>
    <p:sldId id="424" r:id="rId125"/>
    <p:sldId id="394" r:id="rId126"/>
    <p:sldId id="395" r:id="rId127"/>
    <p:sldId id="396" r:id="rId128"/>
    <p:sldId id="397" r:id="rId129"/>
    <p:sldId id="425" r:id="rId130"/>
    <p:sldId id="398" r:id="rId131"/>
    <p:sldId id="399" r:id="rId132"/>
    <p:sldId id="400" r:id="rId133"/>
    <p:sldId id="401" r:id="rId134"/>
    <p:sldId id="402" r:id="rId135"/>
    <p:sldId id="405" r:id="rId136"/>
    <p:sldId id="426" r:id="rId137"/>
    <p:sldId id="403" r:id="rId138"/>
    <p:sldId id="406" r:id="rId139"/>
    <p:sldId id="407" r:id="rId140"/>
    <p:sldId id="408" r:id="rId141"/>
    <p:sldId id="410" r:id="rId142"/>
    <p:sldId id="429" r:id="rId143"/>
    <p:sldId id="428" r:id="rId144"/>
    <p:sldId id="427" r:id="rId145"/>
    <p:sldId id="270" r:id="rId146"/>
    <p:sldId id="271" r:id="rId147"/>
    <p:sldId id="272" r:id="rId148"/>
    <p:sldId id="273" r:id="rId149"/>
    <p:sldId id="286" r:id="rId150"/>
    <p:sldId id="287" r:id="rId151"/>
    <p:sldId id="288" r:id="rId152"/>
    <p:sldId id="276" r:id="rId153"/>
    <p:sldId id="277" r:id="rId154"/>
    <p:sldId id="278" r:id="rId155"/>
    <p:sldId id="274" r:id="rId1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5AB1C69-6EDB-4FF4-983F-18BD219EF32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5" autoAdjust="0"/>
    <p:restoredTop sz="95818" autoAdjust="0"/>
  </p:normalViewPr>
  <p:slideViewPr>
    <p:cSldViewPr snapToGrid="0">
      <p:cViewPr>
        <p:scale>
          <a:sx n="76" d="100"/>
          <a:sy n="76" d="100"/>
        </p:scale>
        <p:origin x="946" y="106"/>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slide" Target="slides/slide152.xml"/><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7B4618-C4AF-41C4-A339-69FA340A3A63}" type="doc">
      <dgm:prSet loTypeId="urn:microsoft.com/office/officeart/2005/8/layout/hierarchy5" loCatId="hierarchy" qsTypeId="urn:microsoft.com/office/officeart/2005/8/quickstyle/simple1" qsCatId="simple" csTypeId="urn:microsoft.com/office/officeart/2005/8/colors/accent1_2" csCatId="accent1" phldr="1"/>
      <dgm:spPr/>
      <dgm:t>
        <a:bodyPr/>
        <a:lstStyle/>
        <a:p>
          <a:endParaRPr lang="en-US"/>
        </a:p>
      </dgm:t>
    </dgm:pt>
    <dgm:pt modelId="{453DD597-497A-4165-A459-7FEA447A36F1}">
      <dgm:prSet phldrT="[Text]"/>
      <dgm:spPr/>
      <dgm:t>
        <a:bodyPr/>
        <a:lstStyle/>
        <a:p>
          <a:r>
            <a:rPr lang="en-US"/>
            <a:t>App-Module</a:t>
          </a:r>
        </a:p>
      </dgm:t>
    </dgm:pt>
    <dgm:pt modelId="{209C9ECA-1BE1-44CA-9700-09EB2D226F3D}" type="parTrans" cxnId="{FC0CC48D-B187-4204-BDF9-45482855DB88}">
      <dgm:prSet/>
      <dgm:spPr/>
      <dgm:t>
        <a:bodyPr/>
        <a:lstStyle/>
        <a:p>
          <a:endParaRPr lang="en-US"/>
        </a:p>
      </dgm:t>
    </dgm:pt>
    <dgm:pt modelId="{0B8F9211-BC0E-49B3-8156-FF84AB95CC94}" type="sibTrans" cxnId="{FC0CC48D-B187-4204-BDF9-45482855DB88}">
      <dgm:prSet/>
      <dgm:spPr/>
      <dgm:t>
        <a:bodyPr/>
        <a:lstStyle/>
        <a:p>
          <a:endParaRPr lang="en-US"/>
        </a:p>
      </dgm:t>
    </dgm:pt>
    <dgm:pt modelId="{115ACAA3-A6A5-4AA4-A456-266CD7012268}">
      <dgm:prSet phldrT="[Text]"/>
      <dgm:spPr/>
      <dgm:t>
        <a:bodyPr/>
        <a:lstStyle/>
        <a:p>
          <a:r>
            <a:rPr lang="en-US"/>
            <a:t>Main-Module</a:t>
          </a:r>
        </a:p>
      </dgm:t>
    </dgm:pt>
    <dgm:pt modelId="{07A0440D-D2F8-4815-B20E-912BE39284C1}" type="parTrans" cxnId="{0E349AF0-F95A-4CED-8C12-0283D6C162F5}">
      <dgm:prSet/>
      <dgm:spPr/>
      <dgm:t>
        <a:bodyPr/>
        <a:lstStyle/>
        <a:p>
          <a:endParaRPr lang="en-US"/>
        </a:p>
      </dgm:t>
    </dgm:pt>
    <dgm:pt modelId="{CEA0EF54-0DB5-49BA-9060-7F8873A84CB1}" type="sibTrans" cxnId="{0E349AF0-F95A-4CED-8C12-0283D6C162F5}">
      <dgm:prSet/>
      <dgm:spPr/>
      <dgm:t>
        <a:bodyPr/>
        <a:lstStyle/>
        <a:p>
          <a:endParaRPr lang="en-US"/>
        </a:p>
      </dgm:t>
    </dgm:pt>
    <dgm:pt modelId="{613F1A2E-CBB7-4774-87D3-50DCF0D59A8E}">
      <dgm:prSet phldrT="[Text]"/>
      <dgm:spPr/>
      <dgm:t>
        <a:bodyPr/>
        <a:lstStyle/>
        <a:p>
          <a:r>
            <a:rPr lang="en-US"/>
            <a:t>Featute1-Component</a:t>
          </a:r>
        </a:p>
      </dgm:t>
    </dgm:pt>
    <dgm:pt modelId="{9F2C63EE-2F9C-423B-B9A6-C69218960863}" type="parTrans" cxnId="{873AAA20-0E0A-4F53-9257-752449A98DC0}">
      <dgm:prSet/>
      <dgm:spPr/>
      <dgm:t>
        <a:bodyPr/>
        <a:lstStyle/>
        <a:p>
          <a:endParaRPr lang="en-US"/>
        </a:p>
      </dgm:t>
    </dgm:pt>
    <dgm:pt modelId="{F008D67C-3FD0-4839-898F-A49A5CB9B782}" type="sibTrans" cxnId="{873AAA20-0E0A-4F53-9257-752449A98DC0}">
      <dgm:prSet/>
      <dgm:spPr/>
      <dgm:t>
        <a:bodyPr/>
        <a:lstStyle/>
        <a:p>
          <a:endParaRPr lang="en-US"/>
        </a:p>
      </dgm:t>
    </dgm:pt>
    <dgm:pt modelId="{AD5624B4-5ABC-4636-A42B-AC592C468A59}">
      <dgm:prSet phldrT="[Text]"/>
      <dgm:spPr/>
      <dgm:t>
        <a:bodyPr/>
        <a:lstStyle/>
        <a:p>
          <a:r>
            <a:rPr lang="en-US"/>
            <a:t>List-Feature2-Componnent</a:t>
          </a:r>
        </a:p>
      </dgm:t>
    </dgm:pt>
    <dgm:pt modelId="{8375EA7E-3724-4E96-AF64-BBC6D7E3CB64}" type="parTrans" cxnId="{6B74E998-6828-42DD-B333-640109F04A3F}">
      <dgm:prSet/>
      <dgm:spPr/>
      <dgm:t>
        <a:bodyPr/>
        <a:lstStyle/>
        <a:p>
          <a:endParaRPr lang="en-US"/>
        </a:p>
      </dgm:t>
    </dgm:pt>
    <dgm:pt modelId="{5E7EF985-980E-4127-8E83-5F8995189463}" type="sibTrans" cxnId="{6B74E998-6828-42DD-B333-640109F04A3F}">
      <dgm:prSet/>
      <dgm:spPr/>
      <dgm:t>
        <a:bodyPr/>
        <a:lstStyle/>
        <a:p>
          <a:endParaRPr lang="en-US"/>
        </a:p>
      </dgm:t>
    </dgm:pt>
    <dgm:pt modelId="{98807904-40F5-4D40-A65F-19C453B9A0C4}">
      <dgm:prSet phldrT="[Text]"/>
      <dgm:spPr/>
      <dgm:t>
        <a:bodyPr/>
        <a:lstStyle/>
        <a:p>
          <a:r>
            <a:rPr lang="en-US"/>
            <a:t>Auth-Module</a:t>
          </a:r>
        </a:p>
      </dgm:t>
    </dgm:pt>
    <dgm:pt modelId="{03C111E9-5033-4973-A8FB-A6E741F902FA}" type="parTrans" cxnId="{7F3904D0-B81D-4FDC-94EB-88542DE43E6C}">
      <dgm:prSet/>
      <dgm:spPr/>
      <dgm:t>
        <a:bodyPr/>
        <a:lstStyle/>
        <a:p>
          <a:endParaRPr lang="en-US"/>
        </a:p>
      </dgm:t>
    </dgm:pt>
    <dgm:pt modelId="{34562FE0-89C2-471F-8673-225604A6279F}" type="sibTrans" cxnId="{7F3904D0-B81D-4FDC-94EB-88542DE43E6C}">
      <dgm:prSet/>
      <dgm:spPr/>
      <dgm:t>
        <a:bodyPr/>
        <a:lstStyle/>
        <a:p>
          <a:endParaRPr lang="en-US"/>
        </a:p>
      </dgm:t>
    </dgm:pt>
    <dgm:pt modelId="{44C45732-E8EA-4A0F-8BF2-4DD2AA096516}">
      <dgm:prSet phldrT="[Text]"/>
      <dgm:spPr/>
      <dgm:t>
        <a:bodyPr/>
        <a:lstStyle/>
        <a:p>
          <a:r>
            <a:rPr lang="en-US"/>
            <a:t>Login-Conponent</a:t>
          </a:r>
        </a:p>
      </dgm:t>
    </dgm:pt>
    <dgm:pt modelId="{B265DA9E-D148-4A8F-AF07-DE1905060EC5}" type="parTrans" cxnId="{D28FCF35-56DA-4BEE-8C01-E9EE5125F1A3}">
      <dgm:prSet/>
      <dgm:spPr/>
      <dgm:t>
        <a:bodyPr/>
        <a:lstStyle/>
        <a:p>
          <a:endParaRPr lang="en-US"/>
        </a:p>
      </dgm:t>
    </dgm:pt>
    <dgm:pt modelId="{FEDE3356-A4B4-4253-A901-DDF1D084E2E0}" type="sibTrans" cxnId="{D28FCF35-56DA-4BEE-8C01-E9EE5125F1A3}">
      <dgm:prSet/>
      <dgm:spPr/>
      <dgm:t>
        <a:bodyPr/>
        <a:lstStyle/>
        <a:p>
          <a:endParaRPr lang="en-US"/>
        </a:p>
      </dgm:t>
    </dgm:pt>
    <dgm:pt modelId="{C1C2AB49-BDC7-4372-B9E0-D9F7B05D8470}">
      <dgm:prSet phldrT="[Text]"/>
      <dgm:spPr/>
      <dgm:t>
        <a:bodyPr/>
        <a:lstStyle/>
        <a:p>
          <a:r>
            <a:rPr lang="en-US"/>
            <a:t>Cấp 1</a:t>
          </a:r>
        </a:p>
      </dgm:t>
    </dgm:pt>
    <dgm:pt modelId="{48E38AF2-3AF2-48BF-88AA-EEE2BC83EA8D}" type="parTrans" cxnId="{EB700365-EF0E-474B-A79A-E30EB50146C3}">
      <dgm:prSet/>
      <dgm:spPr/>
      <dgm:t>
        <a:bodyPr/>
        <a:lstStyle/>
        <a:p>
          <a:endParaRPr lang="en-US"/>
        </a:p>
      </dgm:t>
    </dgm:pt>
    <dgm:pt modelId="{CD59EDD2-7CCC-4D5C-8C5D-F4DB29697CD9}" type="sibTrans" cxnId="{EB700365-EF0E-474B-A79A-E30EB50146C3}">
      <dgm:prSet/>
      <dgm:spPr/>
      <dgm:t>
        <a:bodyPr/>
        <a:lstStyle/>
        <a:p>
          <a:endParaRPr lang="en-US"/>
        </a:p>
      </dgm:t>
    </dgm:pt>
    <dgm:pt modelId="{857D74B4-4E69-4F4E-8AFA-91FED8242CCA}">
      <dgm:prSet phldrT="[Text]"/>
      <dgm:spPr/>
      <dgm:t>
        <a:bodyPr/>
        <a:lstStyle/>
        <a:p>
          <a:r>
            <a:rPr lang="en-US"/>
            <a:t>Cấp 2</a:t>
          </a:r>
        </a:p>
      </dgm:t>
    </dgm:pt>
    <dgm:pt modelId="{9D25977B-FD50-48E2-8DD4-7596FB728A36}" type="parTrans" cxnId="{972F2D2F-6C5E-4174-911D-2404226135F7}">
      <dgm:prSet/>
      <dgm:spPr/>
      <dgm:t>
        <a:bodyPr/>
        <a:lstStyle/>
        <a:p>
          <a:endParaRPr lang="en-US"/>
        </a:p>
      </dgm:t>
    </dgm:pt>
    <dgm:pt modelId="{FF7DA250-1DE0-471D-B8FE-A5992556CA5D}" type="sibTrans" cxnId="{972F2D2F-6C5E-4174-911D-2404226135F7}">
      <dgm:prSet/>
      <dgm:spPr/>
      <dgm:t>
        <a:bodyPr/>
        <a:lstStyle/>
        <a:p>
          <a:endParaRPr lang="en-US"/>
        </a:p>
      </dgm:t>
    </dgm:pt>
    <dgm:pt modelId="{0D319161-2BE7-456A-9B0E-CC7BE3FA7250}">
      <dgm:prSet phldrT="[Text]"/>
      <dgm:spPr/>
      <dgm:t>
        <a:bodyPr/>
        <a:lstStyle/>
        <a:p>
          <a:r>
            <a:rPr lang="en-US"/>
            <a:t>Cấp 3</a:t>
          </a:r>
        </a:p>
      </dgm:t>
    </dgm:pt>
    <dgm:pt modelId="{1D198C64-7749-4116-970E-800C0153EAE1}" type="parTrans" cxnId="{32AA10F9-F558-4DA3-BB5E-DE36EFBBBFEC}">
      <dgm:prSet/>
      <dgm:spPr/>
      <dgm:t>
        <a:bodyPr/>
        <a:lstStyle/>
        <a:p>
          <a:endParaRPr lang="en-US"/>
        </a:p>
      </dgm:t>
    </dgm:pt>
    <dgm:pt modelId="{A6004EBD-EE1D-4FA1-B824-8E3907C99E4A}" type="sibTrans" cxnId="{32AA10F9-F558-4DA3-BB5E-DE36EFBBBFEC}">
      <dgm:prSet/>
      <dgm:spPr/>
      <dgm:t>
        <a:bodyPr/>
        <a:lstStyle/>
        <a:p>
          <a:endParaRPr lang="en-US"/>
        </a:p>
      </dgm:t>
    </dgm:pt>
    <dgm:pt modelId="{09B5F767-878A-4B7C-9BEB-78986C3F2A71}">
      <dgm:prSet phldrT="[Text]"/>
      <dgm:spPr/>
      <dgm:t>
        <a:bodyPr/>
        <a:lstStyle/>
        <a:p>
          <a:r>
            <a:rPr lang="en-US"/>
            <a:t>Cấp 4</a:t>
          </a:r>
        </a:p>
      </dgm:t>
    </dgm:pt>
    <dgm:pt modelId="{17D284B1-D828-4F63-BC62-6039B20E3A25}" type="parTrans" cxnId="{EBE20A9A-ACEC-4D32-BAE4-575AA9834A63}">
      <dgm:prSet/>
      <dgm:spPr/>
      <dgm:t>
        <a:bodyPr/>
        <a:lstStyle/>
        <a:p>
          <a:endParaRPr lang="en-US"/>
        </a:p>
      </dgm:t>
    </dgm:pt>
    <dgm:pt modelId="{184F393A-62FC-48CF-A3CC-3A99189B627E}" type="sibTrans" cxnId="{EBE20A9A-ACEC-4D32-BAE4-575AA9834A63}">
      <dgm:prSet/>
      <dgm:spPr/>
      <dgm:t>
        <a:bodyPr/>
        <a:lstStyle/>
        <a:p>
          <a:endParaRPr lang="en-US"/>
        </a:p>
      </dgm:t>
    </dgm:pt>
    <dgm:pt modelId="{DB20DE06-C90E-4E76-8336-88973EFF4275}">
      <dgm:prSet phldrT="[Text]"/>
      <dgm:spPr/>
      <dgm:t>
        <a:bodyPr/>
        <a:lstStyle/>
        <a:p>
          <a:r>
            <a:rPr lang="en-US"/>
            <a:t>Feature2-Module</a:t>
          </a:r>
        </a:p>
      </dgm:t>
    </dgm:pt>
    <dgm:pt modelId="{3DB4FC89-773F-4EFC-8E7B-AC9EBDFBEC0E}" type="parTrans" cxnId="{4EA3534C-882B-4F70-B97F-DC935BC9C19F}">
      <dgm:prSet/>
      <dgm:spPr/>
      <dgm:t>
        <a:bodyPr/>
        <a:lstStyle/>
        <a:p>
          <a:endParaRPr lang="en-US"/>
        </a:p>
      </dgm:t>
    </dgm:pt>
    <dgm:pt modelId="{36DF6A79-32B6-4902-B935-37FBAA623729}" type="sibTrans" cxnId="{4EA3534C-882B-4F70-B97F-DC935BC9C19F}">
      <dgm:prSet/>
      <dgm:spPr/>
      <dgm:t>
        <a:bodyPr/>
        <a:lstStyle/>
        <a:p>
          <a:endParaRPr lang="en-US"/>
        </a:p>
      </dgm:t>
    </dgm:pt>
    <dgm:pt modelId="{BCFF2693-EB7E-4131-ADB5-050C26BD08D1}">
      <dgm:prSet phldrT="[Text]"/>
      <dgm:spPr/>
      <dgm:t>
        <a:bodyPr/>
        <a:lstStyle/>
        <a:p>
          <a:r>
            <a:rPr lang="en-US"/>
            <a:t>Form-Feature2-Componnent</a:t>
          </a:r>
        </a:p>
      </dgm:t>
    </dgm:pt>
    <dgm:pt modelId="{D4F7D0BE-1A58-4ED1-B293-5748FF136A13}" type="parTrans" cxnId="{08CAD899-F7AF-458B-A17D-EFD806613DE1}">
      <dgm:prSet/>
      <dgm:spPr/>
      <dgm:t>
        <a:bodyPr/>
        <a:lstStyle/>
        <a:p>
          <a:endParaRPr lang="en-US"/>
        </a:p>
      </dgm:t>
    </dgm:pt>
    <dgm:pt modelId="{7AB44B72-B293-4F73-B54A-852B2CBE007C}" type="sibTrans" cxnId="{08CAD899-F7AF-458B-A17D-EFD806613DE1}">
      <dgm:prSet/>
      <dgm:spPr/>
      <dgm:t>
        <a:bodyPr/>
        <a:lstStyle/>
        <a:p>
          <a:endParaRPr lang="en-US"/>
        </a:p>
      </dgm:t>
    </dgm:pt>
    <dgm:pt modelId="{8EE13980-31FD-469D-A551-04281C8F3C0B}" type="pres">
      <dgm:prSet presAssocID="{EE7B4618-C4AF-41C4-A339-69FA340A3A63}" presName="mainComposite" presStyleCnt="0">
        <dgm:presLayoutVars>
          <dgm:chPref val="1"/>
          <dgm:dir/>
          <dgm:animOne val="branch"/>
          <dgm:animLvl val="lvl"/>
          <dgm:resizeHandles val="exact"/>
        </dgm:presLayoutVars>
      </dgm:prSet>
      <dgm:spPr/>
    </dgm:pt>
    <dgm:pt modelId="{148758DE-B857-4AA9-A291-7E0ECAF811BE}" type="pres">
      <dgm:prSet presAssocID="{EE7B4618-C4AF-41C4-A339-69FA340A3A63}" presName="hierFlow" presStyleCnt="0"/>
      <dgm:spPr/>
    </dgm:pt>
    <dgm:pt modelId="{198AEDFA-EF88-41B2-AFB1-8912518C62E3}" type="pres">
      <dgm:prSet presAssocID="{EE7B4618-C4AF-41C4-A339-69FA340A3A63}" presName="firstBuf" presStyleCnt="0"/>
      <dgm:spPr/>
    </dgm:pt>
    <dgm:pt modelId="{52131E6C-0633-4F96-A905-78099408A543}" type="pres">
      <dgm:prSet presAssocID="{EE7B4618-C4AF-41C4-A339-69FA340A3A63}" presName="hierChild1" presStyleCnt="0">
        <dgm:presLayoutVars>
          <dgm:chPref val="1"/>
          <dgm:animOne val="branch"/>
          <dgm:animLvl val="lvl"/>
        </dgm:presLayoutVars>
      </dgm:prSet>
      <dgm:spPr/>
    </dgm:pt>
    <dgm:pt modelId="{796E366E-D05F-4F3B-A478-6B0E2E62143C}" type="pres">
      <dgm:prSet presAssocID="{453DD597-497A-4165-A459-7FEA447A36F1}" presName="Name17" presStyleCnt="0"/>
      <dgm:spPr/>
    </dgm:pt>
    <dgm:pt modelId="{9029AAAF-7A74-4F45-9AEC-573CC2178988}" type="pres">
      <dgm:prSet presAssocID="{453DD597-497A-4165-A459-7FEA447A36F1}" presName="level1Shape" presStyleLbl="node0" presStyleIdx="0" presStyleCnt="1">
        <dgm:presLayoutVars>
          <dgm:chPref val="3"/>
        </dgm:presLayoutVars>
      </dgm:prSet>
      <dgm:spPr/>
    </dgm:pt>
    <dgm:pt modelId="{15C4A94B-B3C9-48AB-9CBB-7ADD1D2B7481}" type="pres">
      <dgm:prSet presAssocID="{453DD597-497A-4165-A459-7FEA447A36F1}" presName="hierChild2" presStyleCnt="0"/>
      <dgm:spPr/>
    </dgm:pt>
    <dgm:pt modelId="{E5A1668B-17C4-4989-98D3-A0D2F5E3274D}" type="pres">
      <dgm:prSet presAssocID="{07A0440D-D2F8-4815-B20E-912BE39284C1}" presName="Name25" presStyleLbl="parChTrans1D2" presStyleIdx="0" presStyleCnt="2"/>
      <dgm:spPr/>
    </dgm:pt>
    <dgm:pt modelId="{A841CEDB-2B55-4384-BE51-7B84CE3A32C4}" type="pres">
      <dgm:prSet presAssocID="{07A0440D-D2F8-4815-B20E-912BE39284C1}" presName="connTx" presStyleLbl="parChTrans1D2" presStyleIdx="0" presStyleCnt="2"/>
      <dgm:spPr/>
    </dgm:pt>
    <dgm:pt modelId="{F405732C-5E4C-4039-8ABD-929BFA08922F}" type="pres">
      <dgm:prSet presAssocID="{115ACAA3-A6A5-4AA4-A456-266CD7012268}" presName="Name30" presStyleCnt="0"/>
      <dgm:spPr/>
    </dgm:pt>
    <dgm:pt modelId="{1EF97C5A-FD05-4315-9389-30DA00A19DD0}" type="pres">
      <dgm:prSet presAssocID="{115ACAA3-A6A5-4AA4-A456-266CD7012268}" presName="level2Shape" presStyleLbl="node2" presStyleIdx="0" presStyleCnt="2"/>
      <dgm:spPr/>
    </dgm:pt>
    <dgm:pt modelId="{6579DF0D-BCA0-4C0F-8506-3CAF1778A208}" type="pres">
      <dgm:prSet presAssocID="{115ACAA3-A6A5-4AA4-A456-266CD7012268}" presName="hierChild3" presStyleCnt="0"/>
      <dgm:spPr/>
    </dgm:pt>
    <dgm:pt modelId="{3CD2B106-507A-4ACC-95B7-6C57531E2BA1}" type="pres">
      <dgm:prSet presAssocID="{9F2C63EE-2F9C-423B-B9A6-C69218960863}" presName="Name25" presStyleLbl="parChTrans1D3" presStyleIdx="0" presStyleCnt="3"/>
      <dgm:spPr/>
    </dgm:pt>
    <dgm:pt modelId="{4BBA9DD9-7050-40B6-9D1B-22113A9EAF1B}" type="pres">
      <dgm:prSet presAssocID="{9F2C63EE-2F9C-423B-B9A6-C69218960863}" presName="connTx" presStyleLbl="parChTrans1D3" presStyleIdx="0" presStyleCnt="3"/>
      <dgm:spPr/>
    </dgm:pt>
    <dgm:pt modelId="{91C00C63-1903-4EB8-8FC0-8296A0830FC9}" type="pres">
      <dgm:prSet presAssocID="{613F1A2E-CBB7-4774-87D3-50DCF0D59A8E}" presName="Name30" presStyleCnt="0"/>
      <dgm:spPr/>
    </dgm:pt>
    <dgm:pt modelId="{38804FAA-6AB6-489B-813E-AB7E4F7B24D2}" type="pres">
      <dgm:prSet presAssocID="{613F1A2E-CBB7-4774-87D3-50DCF0D59A8E}" presName="level2Shape" presStyleLbl="node3" presStyleIdx="0" presStyleCnt="3"/>
      <dgm:spPr/>
    </dgm:pt>
    <dgm:pt modelId="{D835871D-28C7-4DC8-8FD7-31137DFAC5FB}" type="pres">
      <dgm:prSet presAssocID="{613F1A2E-CBB7-4774-87D3-50DCF0D59A8E}" presName="hierChild3" presStyleCnt="0"/>
      <dgm:spPr/>
    </dgm:pt>
    <dgm:pt modelId="{65AF5478-B63E-4278-84F8-01719A310394}" type="pres">
      <dgm:prSet presAssocID="{3DB4FC89-773F-4EFC-8E7B-AC9EBDFBEC0E}" presName="Name25" presStyleLbl="parChTrans1D3" presStyleIdx="1" presStyleCnt="3"/>
      <dgm:spPr/>
    </dgm:pt>
    <dgm:pt modelId="{83473CEC-1212-4091-BDD3-909ECF79C59F}" type="pres">
      <dgm:prSet presAssocID="{3DB4FC89-773F-4EFC-8E7B-AC9EBDFBEC0E}" presName="connTx" presStyleLbl="parChTrans1D3" presStyleIdx="1" presStyleCnt="3"/>
      <dgm:spPr/>
    </dgm:pt>
    <dgm:pt modelId="{B4913E25-41C6-41C0-A63D-526ED4AD8878}" type="pres">
      <dgm:prSet presAssocID="{DB20DE06-C90E-4E76-8336-88973EFF4275}" presName="Name30" presStyleCnt="0"/>
      <dgm:spPr/>
    </dgm:pt>
    <dgm:pt modelId="{E5124E3B-ED2D-4396-926A-E884F3D79E85}" type="pres">
      <dgm:prSet presAssocID="{DB20DE06-C90E-4E76-8336-88973EFF4275}" presName="level2Shape" presStyleLbl="node3" presStyleIdx="1" presStyleCnt="3"/>
      <dgm:spPr/>
    </dgm:pt>
    <dgm:pt modelId="{9298966A-690B-40A1-8FAC-5B46F70006C5}" type="pres">
      <dgm:prSet presAssocID="{DB20DE06-C90E-4E76-8336-88973EFF4275}" presName="hierChild3" presStyleCnt="0"/>
      <dgm:spPr/>
    </dgm:pt>
    <dgm:pt modelId="{CF12A2C3-3321-4D53-8E8E-48C11DCB1AD1}" type="pres">
      <dgm:prSet presAssocID="{8375EA7E-3724-4E96-AF64-BBC6D7E3CB64}" presName="Name25" presStyleLbl="parChTrans1D4" presStyleIdx="0" presStyleCnt="2"/>
      <dgm:spPr/>
    </dgm:pt>
    <dgm:pt modelId="{35D866D3-46A7-4AFA-9908-7868F07D2EC0}" type="pres">
      <dgm:prSet presAssocID="{8375EA7E-3724-4E96-AF64-BBC6D7E3CB64}" presName="connTx" presStyleLbl="parChTrans1D4" presStyleIdx="0" presStyleCnt="2"/>
      <dgm:spPr/>
    </dgm:pt>
    <dgm:pt modelId="{3C4AD8E3-C9CA-44B9-AF4A-79D3B6821642}" type="pres">
      <dgm:prSet presAssocID="{AD5624B4-5ABC-4636-A42B-AC592C468A59}" presName="Name30" presStyleCnt="0"/>
      <dgm:spPr/>
    </dgm:pt>
    <dgm:pt modelId="{63FB2E30-0A94-432D-8641-E28F1E809380}" type="pres">
      <dgm:prSet presAssocID="{AD5624B4-5ABC-4636-A42B-AC592C468A59}" presName="level2Shape" presStyleLbl="node4" presStyleIdx="0" presStyleCnt="2"/>
      <dgm:spPr/>
    </dgm:pt>
    <dgm:pt modelId="{4F248865-C78B-4543-AEFC-FD96A2D42682}" type="pres">
      <dgm:prSet presAssocID="{AD5624B4-5ABC-4636-A42B-AC592C468A59}" presName="hierChild3" presStyleCnt="0"/>
      <dgm:spPr/>
    </dgm:pt>
    <dgm:pt modelId="{EA973F60-4781-49A4-B820-188902FBB63D}" type="pres">
      <dgm:prSet presAssocID="{D4F7D0BE-1A58-4ED1-B293-5748FF136A13}" presName="Name25" presStyleLbl="parChTrans1D4" presStyleIdx="1" presStyleCnt="2"/>
      <dgm:spPr/>
    </dgm:pt>
    <dgm:pt modelId="{EC75FDF8-BF81-4E56-9548-126E28DDCEC9}" type="pres">
      <dgm:prSet presAssocID="{D4F7D0BE-1A58-4ED1-B293-5748FF136A13}" presName="connTx" presStyleLbl="parChTrans1D4" presStyleIdx="1" presStyleCnt="2"/>
      <dgm:spPr/>
    </dgm:pt>
    <dgm:pt modelId="{E410790C-8B1F-49CB-A567-EDA93AA2E631}" type="pres">
      <dgm:prSet presAssocID="{BCFF2693-EB7E-4131-ADB5-050C26BD08D1}" presName="Name30" presStyleCnt="0"/>
      <dgm:spPr/>
    </dgm:pt>
    <dgm:pt modelId="{D1321A2E-55C1-48B4-B419-99F468118B22}" type="pres">
      <dgm:prSet presAssocID="{BCFF2693-EB7E-4131-ADB5-050C26BD08D1}" presName="level2Shape" presStyleLbl="node4" presStyleIdx="1" presStyleCnt="2"/>
      <dgm:spPr/>
    </dgm:pt>
    <dgm:pt modelId="{0485D8FC-9796-4E78-BE02-1C51BBCB9092}" type="pres">
      <dgm:prSet presAssocID="{BCFF2693-EB7E-4131-ADB5-050C26BD08D1}" presName="hierChild3" presStyleCnt="0"/>
      <dgm:spPr/>
    </dgm:pt>
    <dgm:pt modelId="{51CF6870-D433-43F7-9DA3-74CB618943C3}" type="pres">
      <dgm:prSet presAssocID="{03C111E9-5033-4973-A8FB-A6E741F902FA}" presName="Name25" presStyleLbl="parChTrans1D2" presStyleIdx="1" presStyleCnt="2"/>
      <dgm:spPr/>
    </dgm:pt>
    <dgm:pt modelId="{63B82C24-3481-4804-A01A-386B71DB1CE5}" type="pres">
      <dgm:prSet presAssocID="{03C111E9-5033-4973-A8FB-A6E741F902FA}" presName="connTx" presStyleLbl="parChTrans1D2" presStyleIdx="1" presStyleCnt="2"/>
      <dgm:spPr/>
    </dgm:pt>
    <dgm:pt modelId="{3586FF9E-6B3C-4F5A-81A8-AAD227534D85}" type="pres">
      <dgm:prSet presAssocID="{98807904-40F5-4D40-A65F-19C453B9A0C4}" presName="Name30" presStyleCnt="0"/>
      <dgm:spPr/>
    </dgm:pt>
    <dgm:pt modelId="{ACAE7165-12CD-4A59-A502-90BA53331DDC}" type="pres">
      <dgm:prSet presAssocID="{98807904-40F5-4D40-A65F-19C453B9A0C4}" presName="level2Shape" presStyleLbl="node2" presStyleIdx="1" presStyleCnt="2"/>
      <dgm:spPr/>
    </dgm:pt>
    <dgm:pt modelId="{EA5F93E2-0D4F-4910-AB73-392A6A146017}" type="pres">
      <dgm:prSet presAssocID="{98807904-40F5-4D40-A65F-19C453B9A0C4}" presName="hierChild3" presStyleCnt="0"/>
      <dgm:spPr/>
    </dgm:pt>
    <dgm:pt modelId="{A6391613-6C7A-469B-B46B-B1B28C360575}" type="pres">
      <dgm:prSet presAssocID="{B265DA9E-D148-4A8F-AF07-DE1905060EC5}" presName="Name25" presStyleLbl="parChTrans1D3" presStyleIdx="2" presStyleCnt="3"/>
      <dgm:spPr/>
    </dgm:pt>
    <dgm:pt modelId="{4C4622E7-E852-45DA-A533-646BD5D6A24C}" type="pres">
      <dgm:prSet presAssocID="{B265DA9E-D148-4A8F-AF07-DE1905060EC5}" presName="connTx" presStyleLbl="parChTrans1D3" presStyleIdx="2" presStyleCnt="3"/>
      <dgm:spPr/>
    </dgm:pt>
    <dgm:pt modelId="{25B36809-1CA6-424A-B7C0-3AD4EF44F83E}" type="pres">
      <dgm:prSet presAssocID="{44C45732-E8EA-4A0F-8BF2-4DD2AA096516}" presName="Name30" presStyleCnt="0"/>
      <dgm:spPr/>
    </dgm:pt>
    <dgm:pt modelId="{813EB9E0-9071-4989-BEF2-E010622E6CDD}" type="pres">
      <dgm:prSet presAssocID="{44C45732-E8EA-4A0F-8BF2-4DD2AA096516}" presName="level2Shape" presStyleLbl="node3" presStyleIdx="2" presStyleCnt="3"/>
      <dgm:spPr/>
    </dgm:pt>
    <dgm:pt modelId="{CD2B51FF-EFBA-435D-8702-4FD83FD343E7}" type="pres">
      <dgm:prSet presAssocID="{44C45732-E8EA-4A0F-8BF2-4DD2AA096516}" presName="hierChild3" presStyleCnt="0"/>
      <dgm:spPr/>
    </dgm:pt>
    <dgm:pt modelId="{36B97A3B-66CD-4DDA-9EDE-73E529075131}" type="pres">
      <dgm:prSet presAssocID="{EE7B4618-C4AF-41C4-A339-69FA340A3A63}" presName="bgShapesFlow" presStyleCnt="0"/>
      <dgm:spPr/>
    </dgm:pt>
    <dgm:pt modelId="{59A8D61C-F27F-4C88-9DC7-BBDD9D9EBA76}" type="pres">
      <dgm:prSet presAssocID="{C1C2AB49-BDC7-4372-B9E0-D9F7B05D8470}" presName="rectComp" presStyleCnt="0"/>
      <dgm:spPr/>
    </dgm:pt>
    <dgm:pt modelId="{311B6FB0-6B64-4C64-987B-7D69DEA6AAEF}" type="pres">
      <dgm:prSet presAssocID="{C1C2AB49-BDC7-4372-B9E0-D9F7B05D8470}" presName="bgRect" presStyleLbl="bgShp" presStyleIdx="0" presStyleCnt="4"/>
      <dgm:spPr/>
    </dgm:pt>
    <dgm:pt modelId="{FEC92D03-C0D1-4DF3-8C09-710A69E76CC7}" type="pres">
      <dgm:prSet presAssocID="{C1C2AB49-BDC7-4372-B9E0-D9F7B05D8470}" presName="bgRectTx" presStyleLbl="bgShp" presStyleIdx="0" presStyleCnt="4">
        <dgm:presLayoutVars>
          <dgm:bulletEnabled val="1"/>
        </dgm:presLayoutVars>
      </dgm:prSet>
      <dgm:spPr/>
    </dgm:pt>
    <dgm:pt modelId="{F58BB865-C821-4EB9-8B8F-FFB7CDD28A61}" type="pres">
      <dgm:prSet presAssocID="{C1C2AB49-BDC7-4372-B9E0-D9F7B05D8470}" presName="spComp" presStyleCnt="0"/>
      <dgm:spPr/>
    </dgm:pt>
    <dgm:pt modelId="{5C9046F7-A06E-4BF9-9B8D-0E06620145A3}" type="pres">
      <dgm:prSet presAssocID="{C1C2AB49-BDC7-4372-B9E0-D9F7B05D8470}" presName="hSp" presStyleCnt="0"/>
      <dgm:spPr/>
    </dgm:pt>
    <dgm:pt modelId="{446D62E1-EAB6-476E-8856-D99595CE4A35}" type="pres">
      <dgm:prSet presAssocID="{857D74B4-4E69-4F4E-8AFA-91FED8242CCA}" presName="rectComp" presStyleCnt="0"/>
      <dgm:spPr/>
    </dgm:pt>
    <dgm:pt modelId="{0A0904A8-C4B3-414D-81D6-63419A485628}" type="pres">
      <dgm:prSet presAssocID="{857D74B4-4E69-4F4E-8AFA-91FED8242CCA}" presName="bgRect" presStyleLbl="bgShp" presStyleIdx="1" presStyleCnt="4"/>
      <dgm:spPr/>
    </dgm:pt>
    <dgm:pt modelId="{CFF97B8E-5F03-4A02-9395-E791A0BB2130}" type="pres">
      <dgm:prSet presAssocID="{857D74B4-4E69-4F4E-8AFA-91FED8242CCA}" presName="bgRectTx" presStyleLbl="bgShp" presStyleIdx="1" presStyleCnt="4">
        <dgm:presLayoutVars>
          <dgm:bulletEnabled val="1"/>
        </dgm:presLayoutVars>
      </dgm:prSet>
      <dgm:spPr/>
    </dgm:pt>
    <dgm:pt modelId="{AC6C7701-5591-4500-86F7-22E342154F2E}" type="pres">
      <dgm:prSet presAssocID="{857D74B4-4E69-4F4E-8AFA-91FED8242CCA}" presName="spComp" presStyleCnt="0"/>
      <dgm:spPr/>
    </dgm:pt>
    <dgm:pt modelId="{5BFA059B-03C9-48A4-925F-C33A4EC50525}" type="pres">
      <dgm:prSet presAssocID="{857D74B4-4E69-4F4E-8AFA-91FED8242CCA}" presName="hSp" presStyleCnt="0"/>
      <dgm:spPr/>
    </dgm:pt>
    <dgm:pt modelId="{F99B48B8-B7B7-40E1-ABBB-EC3E7560ABBD}" type="pres">
      <dgm:prSet presAssocID="{0D319161-2BE7-456A-9B0E-CC7BE3FA7250}" presName="rectComp" presStyleCnt="0"/>
      <dgm:spPr/>
    </dgm:pt>
    <dgm:pt modelId="{D1B67FBC-321B-42BA-96C4-8487C2CF1163}" type="pres">
      <dgm:prSet presAssocID="{0D319161-2BE7-456A-9B0E-CC7BE3FA7250}" presName="bgRect" presStyleLbl="bgShp" presStyleIdx="2" presStyleCnt="4"/>
      <dgm:spPr/>
    </dgm:pt>
    <dgm:pt modelId="{F50FAA28-25F2-453B-8287-16EB594627EA}" type="pres">
      <dgm:prSet presAssocID="{0D319161-2BE7-456A-9B0E-CC7BE3FA7250}" presName="bgRectTx" presStyleLbl="bgShp" presStyleIdx="2" presStyleCnt="4">
        <dgm:presLayoutVars>
          <dgm:bulletEnabled val="1"/>
        </dgm:presLayoutVars>
      </dgm:prSet>
      <dgm:spPr/>
    </dgm:pt>
    <dgm:pt modelId="{26B1F50A-BDBF-48FC-A5A4-14557A034487}" type="pres">
      <dgm:prSet presAssocID="{0D319161-2BE7-456A-9B0E-CC7BE3FA7250}" presName="spComp" presStyleCnt="0"/>
      <dgm:spPr/>
    </dgm:pt>
    <dgm:pt modelId="{B165DFE1-EC9D-4494-A62D-82D5B6DE6511}" type="pres">
      <dgm:prSet presAssocID="{0D319161-2BE7-456A-9B0E-CC7BE3FA7250}" presName="hSp" presStyleCnt="0"/>
      <dgm:spPr/>
    </dgm:pt>
    <dgm:pt modelId="{E4C2C051-5C3A-41EA-88E0-9B1C9E45E0A9}" type="pres">
      <dgm:prSet presAssocID="{09B5F767-878A-4B7C-9BEB-78986C3F2A71}" presName="rectComp" presStyleCnt="0"/>
      <dgm:spPr/>
    </dgm:pt>
    <dgm:pt modelId="{D7759A2F-7D1E-46FC-944F-0E6D068348F4}" type="pres">
      <dgm:prSet presAssocID="{09B5F767-878A-4B7C-9BEB-78986C3F2A71}" presName="bgRect" presStyleLbl="bgShp" presStyleIdx="3" presStyleCnt="4"/>
      <dgm:spPr/>
    </dgm:pt>
    <dgm:pt modelId="{F9042205-A38F-4940-909D-388EE82FE9B0}" type="pres">
      <dgm:prSet presAssocID="{09B5F767-878A-4B7C-9BEB-78986C3F2A71}" presName="bgRectTx" presStyleLbl="bgShp" presStyleIdx="3" presStyleCnt="4">
        <dgm:presLayoutVars>
          <dgm:bulletEnabled val="1"/>
        </dgm:presLayoutVars>
      </dgm:prSet>
      <dgm:spPr/>
    </dgm:pt>
  </dgm:ptLst>
  <dgm:cxnLst>
    <dgm:cxn modelId="{6CD37104-B76A-49F5-8214-22CA60F32D8C}" type="presOf" srcId="{8375EA7E-3724-4E96-AF64-BBC6D7E3CB64}" destId="{CF12A2C3-3321-4D53-8E8E-48C11DCB1AD1}" srcOrd="0" destOrd="0" presId="urn:microsoft.com/office/officeart/2005/8/layout/hierarchy5"/>
    <dgm:cxn modelId="{703D280E-420C-42FB-856D-9162FDD2CE9E}" type="presOf" srcId="{115ACAA3-A6A5-4AA4-A456-266CD7012268}" destId="{1EF97C5A-FD05-4315-9389-30DA00A19DD0}" srcOrd="0" destOrd="0" presId="urn:microsoft.com/office/officeart/2005/8/layout/hierarchy5"/>
    <dgm:cxn modelId="{F1AB6910-D792-4899-BA43-EAD86B77F380}" type="presOf" srcId="{EE7B4618-C4AF-41C4-A339-69FA340A3A63}" destId="{8EE13980-31FD-469D-A551-04281C8F3C0B}" srcOrd="0" destOrd="0" presId="urn:microsoft.com/office/officeart/2005/8/layout/hierarchy5"/>
    <dgm:cxn modelId="{27F2AC11-6778-416B-9BC5-D99DAF9AD36D}" type="presOf" srcId="{8375EA7E-3724-4E96-AF64-BBC6D7E3CB64}" destId="{35D866D3-46A7-4AFA-9908-7868F07D2EC0}" srcOrd="1" destOrd="0" presId="urn:microsoft.com/office/officeart/2005/8/layout/hierarchy5"/>
    <dgm:cxn modelId="{1E385912-9884-43A0-A59E-F5FA274E6318}" type="presOf" srcId="{B265DA9E-D148-4A8F-AF07-DE1905060EC5}" destId="{4C4622E7-E852-45DA-A533-646BD5D6A24C}" srcOrd="1" destOrd="0" presId="urn:microsoft.com/office/officeart/2005/8/layout/hierarchy5"/>
    <dgm:cxn modelId="{873AAA20-0E0A-4F53-9257-752449A98DC0}" srcId="{115ACAA3-A6A5-4AA4-A456-266CD7012268}" destId="{613F1A2E-CBB7-4774-87D3-50DCF0D59A8E}" srcOrd="0" destOrd="0" parTransId="{9F2C63EE-2F9C-423B-B9A6-C69218960863}" sibTransId="{F008D67C-3FD0-4839-898F-A49A5CB9B782}"/>
    <dgm:cxn modelId="{B1DC472C-0C26-4265-888F-C4F9D10517A3}" type="presOf" srcId="{B265DA9E-D148-4A8F-AF07-DE1905060EC5}" destId="{A6391613-6C7A-469B-B46B-B1B28C360575}" srcOrd="0" destOrd="0" presId="urn:microsoft.com/office/officeart/2005/8/layout/hierarchy5"/>
    <dgm:cxn modelId="{972F2D2F-6C5E-4174-911D-2404226135F7}" srcId="{EE7B4618-C4AF-41C4-A339-69FA340A3A63}" destId="{857D74B4-4E69-4F4E-8AFA-91FED8242CCA}" srcOrd="2" destOrd="0" parTransId="{9D25977B-FD50-48E2-8DD4-7596FB728A36}" sibTransId="{FF7DA250-1DE0-471D-B8FE-A5992556CA5D}"/>
    <dgm:cxn modelId="{6CDA3030-CA2D-41F1-90E6-397496214268}" type="presOf" srcId="{07A0440D-D2F8-4815-B20E-912BE39284C1}" destId="{E5A1668B-17C4-4989-98D3-A0D2F5E3274D}" srcOrd="0" destOrd="0" presId="urn:microsoft.com/office/officeart/2005/8/layout/hierarchy5"/>
    <dgm:cxn modelId="{D28FCF35-56DA-4BEE-8C01-E9EE5125F1A3}" srcId="{98807904-40F5-4D40-A65F-19C453B9A0C4}" destId="{44C45732-E8EA-4A0F-8BF2-4DD2AA096516}" srcOrd="0" destOrd="0" parTransId="{B265DA9E-D148-4A8F-AF07-DE1905060EC5}" sibTransId="{FEDE3356-A4B4-4253-A901-DDF1D084E2E0}"/>
    <dgm:cxn modelId="{EDC5C33F-D230-4D90-93A1-B71B65F3FF84}" type="presOf" srcId="{9F2C63EE-2F9C-423B-B9A6-C69218960863}" destId="{3CD2B106-507A-4ACC-95B7-6C57531E2BA1}" srcOrd="0" destOrd="0" presId="urn:microsoft.com/office/officeart/2005/8/layout/hierarchy5"/>
    <dgm:cxn modelId="{A419A460-03EE-45ED-B978-619ECD098E78}" type="presOf" srcId="{D4F7D0BE-1A58-4ED1-B293-5748FF136A13}" destId="{EC75FDF8-BF81-4E56-9548-126E28DDCEC9}" srcOrd="1" destOrd="0" presId="urn:microsoft.com/office/officeart/2005/8/layout/hierarchy5"/>
    <dgm:cxn modelId="{1268B060-0E3F-406E-A889-6A96C0CB10D0}" type="presOf" srcId="{07A0440D-D2F8-4815-B20E-912BE39284C1}" destId="{A841CEDB-2B55-4384-BE51-7B84CE3A32C4}" srcOrd="1" destOrd="0" presId="urn:microsoft.com/office/officeart/2005/8/layout/hierarchy5"/>
    <dgm:cxn modelId="{59EF4344-9F36-404F-AEFB-15504009714B}" type="presOf" srcId="{9F2C63EE-2F9C-423B-B9A6-C69218960863}" destId="{4BBA9DD9-7050-40B6-9D1B-22113A9EAF1B}" srcOrd="1" destOrd="0" presId="urn:microsoft.com/office/officeart/2005/8/layout/hierarchy5"/>
    <dgm:cxn modelId="{0B7B9264-80BF-4C8A-AB97-5D153EA5EA76}" type="presOf" srcId="{44C45732-E8EA-4A0F-8BF2-4DD2AA096516}" destId="{813EB9E0-9071-4989-BEF2-E010622E6CDD}" srcOrd="0" destOrd="0" presId="urn:microsoft.com/office/officeart/2005/8/layout/hierarchy5"/>
    <dgm:cxn modelId="{EB700365-EF0E-474B-A79A-E30EB50146C3}" srcId="{EE7B4618-C4AF-41C4-A339-69FA340A3A63}" destId="{C1C2AB49-BDC7-4372-B9E0-D9F7B05D8470}" srcOrd="1" destOrd="0" parTransId="{48E38AF2-3AF2-48BF-88AA-EEE2BC83EA8D}" sibTransId="{CD59EDD2-7CCC-4D5C-8C5D-F4DB29697CD9}"/>
    <dgm:cxn modelId="{DA83B748-8402-446F-BB35-F380823EA57D}" type="presOf" srcId="{3DB4FC89-773F-4EFC-8E7B-AC9EBDFBEC0E}" destId="{65AF5478-B63E-4278-84F8-01719A310394}" srcOrd="0" destOrd="0" presId="urn:microsoft.com/office/officeart/2005/8/layout/hierarchy5"/>
    <dgm:cxn modelId="{C6273C4B-4A6B-4DA5-9268-DCE241C6BA30}" type="presOf" srcId="{3DB4FC89-773F-4EFC-8E7B-AC9EBDFBEC0E}" destId="{83473CEC-1212-4091-BDD3-909ECF79C59F}" srcOrd="1" destOrd="0" presId="urn:microsoft.com/office/officeart/2005/8/layout/hierarchy5"/>
    <dgm:cxn modelId="{4EA3534C-882B-4F70-B97F-DC935BC9C19F}" srcId="{115ACAA3-A6A5-4AA4-A456-266CD7012268}" destId="{DB20DE06-C90E-4E76-8336-88973EFF4275}" srcOrd="1" destOrd="0" parTransId="{3DB4FC89-773F-4EFC-8E7B-AC9EBDFBEC0E}" sibTransId="{36DF6A79-32B6-4902-B935-37FBAA623729}"/>
    <dgm:cxn modelId="{92490856-EACB-4727-B551-E7B2F258F707}" type="presOf" srcId="{03C111E9-5033-4973-A8FB-A6E741F902FA}" destId="{51CF6870-D433-43F7-9DA3-74CB618943C3}" srcOrd="0" destOrd="0" presId="urn:microsoft.com/office/officeart/2005/8/layout/hierarchy5"/>
    <dgm:cxn modelId="{DCF5CC5A-B3E0-4ABC-991C-B36531BD88D9}" type="presOf" srcId="{857D74B4-4E69-4F4E-8AFA-91FED8242CCA}" destId="{0A0904A8-C4B3-414D-81D6-63419A485628}" srcOrd="0" destOrd="0" presId="urn:microsoft.com/office/officeart/2005/8/layout/hierarchy5"/>
    <dgm:cxn modelId="{B68B9182-A315-481B-8087-0DA5EF283393}" type="presOf" srcId="{0D319161-2BE7-456A-9B0E-CC7BE3FA7250}" destId="{F50FAA28-25F2-453B-8287-16EB594627EA}" srcOrd="1" destOrd="0" presId="urn:microsoft.com/office/officeart/2005/8/layout/hierarchy5"/>
    <dgm:cxn modelId="{992E558C-C97E-4E8E-87D8-989F7A1EE8B1}" type="presOf" srcId="{03C111E9-5033-4973-A8FB-A6E741F902FA}" destId="{63B82C24-3481-4804-A01A-386B71DB1CE5}" srcOrd="1" destOrd="0" presId="urn:microsoft.com/office/officeart/2005/8/layout/hierarchy5"/>
    <dgm:cxn modelId="{FC0CC48D-B187-4204-BDF9-45482855DB88}" srcId="{EE7B4618-C4AF-41C4-A339-69FA340A3A63}" destId="{453DD597-497A-4165-A459-7FEA447A36F1}" srcOrd="0" destOrd="0" parTransId="{209C9ECA-1BE1-44CA-9700-09EB2D226F3D}" sibTransId="{0B8F9211-BC0E-49B3-8156-FF84AB95CC94}"/>
    <dgm:cxn modelId="{6B74E998-6828-42DD-B333-640109F04A3F}" srcId="{DB20DE06-C90E-4E76-8336-88973EFF4275}" destId="{AD5624B4-5ABC-4636-A42B-AC592C468A59}" srcOrd="0" destOrd="0" parTransId="{8375EA7E-3724-4E96-AF64-BBC6D7E3CB64}" sibTransId="{5E7EF985-980E-4127-8E83-5F8995189463}"/>
    <dgm:cxn modelId="{08CAD899-F7AF-458B-A17D-EFD806613DE1}" srcId="{DB20DE06-C90E-4E76-8336-88973EFF4275}" destId="{BCFF2693-EB7E-4131-ADB5-050C26BD08D1}" srcOrd="1" destOrd="0" parTransId="{D4F7D0BE-1A58-4ED1-B293-5748FF136A13}" sibTransId="{7AB44B72-B293-4F73-B54A-852B2CBE007C}"/>
    <dgm:cxn modelId="{EBE20A9A-ACEC-4D32-BAE4-575AA9834A63}" srcId="{EE7B4618-C4AF-41C4-A339-69FA340A3A63}" destId="{09B5F767-878A-4B7C-9BEB-78986C3F2A71}" srcOrd="4" destOrd="0" parTransId="{17D284B1-D828-4F63-BC62-6039B20E3A25}" sibTransId="{184F393A-62FC-48CF-A3CC-3A99189B627E}"/>
    <dgm:cxn modelId="{9BCBA1A4-98B6-4C01-9049-8FDA04EB1C41}" type="presOf" srcId="{857D74B4-4E69-4F4E-8AFA-91FED8242CCA}" destId="{CFF97B8E-5F03-4A02-9395-E791A0BB2130}" srcOrd="1" destOrd="0" presId="urn:microsoft.com/office/officeart/2005/8/layout/hierarchy5"/>
    <dgm:cxn modelId="{7DE523AD-E1AD-4810-BD1B-CD9BF5CE0BEB}" type="presOf" srcId="{BCFF2693-EB7E-4131-ADB5-050C26BD08D1}" destId="{D1321A2E-55C1-48B4-B419-99F468118B22}" srcOrd="0" destOrd="0" presId="urn:microsoft.com/office/officeart/2005/8/layout/hierarchy5"/>
    <dgm:cxn modelId="{D60295BA-B450-4DE0-931F-3ACB3D018F7B}" type="presOf" srcId="{613F1A2E-CBB7-4774-87D3-50DCF0D59A8E}" destId="{38804FAA-6AB6-489B-813E-AB7E4F7B24D2}" srcOrd="0" destOrd="0" presId="urn:microsoft.com/office/officeart/2005/8/layout/hierarchy5"/>
    <dgm:cxn modelId="{E2EA3BBB-D7F4-4B99-AD91-79592D7014A0}" type="presOf" srcId="{453DD597-497A-4165-A459-7FEA447A36F1}" destId="{9029AAAF-7A74-4F45-9AEC-573CC2178988}" srcOrd="0" destOrd="0" presId="urn:microsoft.com/office/officeart/2005/8/layout/hierarchy5"/>
    <dgm:cxn modelId="{EF07EABC-5809-47FF-99BF-54BD610B5514}" type="presOf" srcId="{D4F7D0BE-1A58-4ED1-B293-5748FF136A13}" destId="{EA973F60-4781-49A4-B820-188902FBB63D}" srcOrd="0" destOrd="0" presId="urn:microsoft.com/office/officeart/2005/8/layout/hierarchy5"/>
    <dgm:cxn modelId="{EB0DE9BE-9DAD-45BF-B4C2-07D28AC7C418}" type="presOf" srcId="{0D319161-2BE7-456A-9B0E-CC7BE3FA7250}" destId="{D1B67FBC-321B-42BA-96C4-8487C2CF1163}" srcOrd="0" destOrd="0" presId="urn:microsoft.com/office/officeart/2005/8/layout/hierarchy5"/>
    <dgm:cxn modelId="{8E3256CB-C6F9-411B-AA70-6C0CB769C2AC}" type="presOf" srcId="{C1C2AB49-BDC7-4372-B9E0-D9F7B05D8470}" destId="{FEC92D03-C0D1-4DF3-8C09-710A69E76CC7}" srcOrd="1" destOrd="0" presId="urn:microsoft.com/office/officeart/2005/8/layout/hierarchy5"/>
    <dgm:cxn modelId="{7F3904D0-B81D-4FDC-94EB-88542DE43E6C}" srcId="{453DD597-497A-4165-A459-7FEA447A36F1}" destId="{98807904-40F5-4D40-A65F-19C453B9A0C4}" srcOrd="1" destOrd="0" parTransId="{03C111E9-5033-4973-A8FB-A6E741F902FA}" sibTransId="{34562FE0-89C2-471F-8673-225604A6279F}"/>
    <dgm:cxn modelId="{919D9ED9-1C5D-4CCF-939A-AB0E50F302FF}" type="presOf" srcId="{09B5F767-878A-4B7C-9BEB-78986C3F2A71}" destId="{D7759A2F-7D1E-46FC-944F-0E6D068348F4}" srcOrd="0" destOrd="0" presId="urn:microsoft.com/office/officeart/2005/8/layout/hierarchy5"/>
    <dgm:cxn modelId="{C2DE14E4-4937-4950-8BED-E58AE12C24C0}" type="presOf" srcId="{C1C2AB49-BDC7-4372-B9E0-D9F7B05D8470}" destId="{311B6FB0-6B64-4C64-987B-7D69DEA6AAEF}" srcOrd="0" destOrd="0" presId="urn:microsoft.com/office/officeart/2005/8/layout/hierarchy5"/>
    <dgm:cxn modelId="{26F214E6-6BAF-4062-8DC2-DD5520CC9487}" type="presOf" srcId="{AD5624B4-5ABC-4636-A42B-AC592C468A59}" destId="{63FB2E30-0A94-432D-8641-E28F1E809380}" srcOrd="0" destOrd="0" presId="urn:microsoft.com/office/officeart/2005/8/layout/hierarchy5"/>
    <dgm:cxn modelId="{0E349AF0-F95A-4CED-8C12-0283D6C162F5}" srcId="{453DD597-497A-4165-A459-7FEA447A36F1}" destId="{115ACAA3-A6A5-4AA4-A456-266CD7012268}" srcOrd="0" destOrd="0" parTransId="{07A0440D-D2F8-4815-B20E-912BE39284C1}" sibTransId="{CEA0EF54-0DB5-49BA-9060-7F8873A84CB1}"/>
    <dgm:cxn modelId="{C7CC1CF5-8251-4D7E-A760-443055D3070E}" type="presOf" srcId="{98807904-40F5-4D40-A65F-19C453B9A0C4}" destId="{ACAE7165-12CD-4A59-A502-90BA53331DDC}" srcOrd="0" destOrd="0" presId="urn:microsoft.com/office/officeart/2005/8/layout/hierarchy5"/>
    <dgm:cxn modelId="{32AA10F9-F558-4DA3-BB5E-DE36EFBBBFEC}" srcId="{EE7B4618-C4AF-41C4-A339-69FA340A3A63}" destId="{0D319161-2BE7-456A-9B0E-CC7BE3FA7250}" srcOrd="3" destOrd="0" parTransId="{1D198C64-7749-4116-970E-800C0153EAE1}" sibTransId="{A6004EBD-EE1D-4FA1-B824-8E3907C99E4A}"/>
    <dgm:cxn modelId="{4B799CFD-633A-4014-87DF-4209D2EE5752}" type="presOf" srcId="{09B5F767-878A-4B7C-9BEB-78986C3F2A71}" destId="{F9042205-A38F-4940-909D-388EE82FE9B0}" srcOrd="1" destOrd="0" presId="urn:microsoft.com/office/officeart/2005/8/layout/hierarchy5"/>
    <dgm:cxn modelId="{CF5480FE-BB22-4F9F-B168-2BA9B1334975}" type="presOf" srcId="{DB20DE06-C90E-4E76-8336-88973EFF4275}" destId="{E5124E3B-ED2D-4396-926A-E884F3D79E85}" srcOrd="0" destOrd="0" presId="urn:microsoft.com/office/officeart/2005/8/layout/hierarchy5"/>
    <dgm:cxn modelId="{4F7196DA-07A8-454F-BD45-3387D0300671}" type="presParOf" srcId="{8EE13980-31FD-469D-A551-04281C8F3C0B}" destId="{148758DE-B857-4AA9-A291-7E0ECAF811BE}" srcOrd="0" destOrd="0" presId="urn:microsoft.com/office/officeart/2005/8/layout/hierarchy5"/>
    <dgm:cxn modelId="{27ADF3E8-E1F0-4194-9AC6-171B5EB4D5E5}" type="presParOf" srcId="{148758DE-B857-4AA9-A291-7E0ECAF811BE}" destId="{198AEDFA-EF88-41B2-AFB1-8912518C62E3}" srcOrd="0" destOrd="0" presId="urn:microsoft.com/office/officeart/2005/8/layout/hierarchy5"/>
    <dgm:cxn modelId="{906155A1-CF75-48C8-81E5-2A051E3C847C}" type="presParOf" srcId="{148758DE-B857-4AA9-A291-7E0ECAF811BE}" destId="{52131E6C-0633-4F96-A905-78099408A543}" srcOrd="1" destOrd="0" presId="urn:microsoft.com/office/officeart/2005/8/layout/hierarchy5"/>
    <dgm:cxn modelId="{21BE03B4-FA0A-4C58-A3EA-C86229BF1CA5}" type="presParOf" srcId="{52131E6C-0633-4F96-A905-78099408A543}" destId="{796E366E-D05F-4F3B-A478-6B0E2E62143C}" srcOrd="0" destOrd="0" presId="urn:microsoft.com/office/officeart/2005/8/layout/hierarchy5"/>
    <dgm:cxn modelId="{C632EA61-91B9-4004-AEDA-B566F555CF5F}" type="presParOf" srcId="{796E366E-D05F-4F3B-A478-6B0E2E62143C}" destId="{9029AAAF-7A74-4F45-9AEC-573CC2178988}" srcOrd="0" destOrd="0" presId="urn:microsoft.com/office/officeart/2005/8/layout/hierarchy5"/>
    <dgm:cxn modelId="{24C5DC2C-A3E8-4058-AA78-AF3D9D6E346E}" type="presParOf" srcId="{796E366E-D05F-4F3B-A478-6B0E2E62143C}" destId="{15C4A94B-B3C9-48AB-9CBB-7ADD1D2B7481}" srcOrd="1" destOrd="0" presId="urn:microsoft.com/office/officeart/2005/8/layout/hierarchy5"/>
    <dgm:cxn modelId="{E97698F2-587C-4B3F-86B9-EF69DF693705}" type="presParOf" srcId="{15C4A94B-B3C9-48AB-9CBB-7ADD1D2B7481}" destId="{E5A1668B-17C4-4989-98D3-A0D2F5E3274D}" srcOrd="0" destOrd="0" presId="urn:microsoft.com/office/officeart/2005/8/layout/hierarchy5"/>
    <dgm:cxn modelId="{222591F4-76D1-4A5B-B784-19307732BEF2}" type="presParOf" srcId="{E5A1668B-17C4-4989-98D3-A0D2F5E3274D}" destId="{A841CEDB-2B55-4384-BE51-7B84CE3A32C4}" srcOrd="0" destOrd="0" presId="urn:microsoft.com/office/officeart/2005/8/layout/hierarchy5"/>
    <dgm:cxn modelId="{C1256F31-29E6-41D5-AF12-096EA4571647}" type="presParOf" srcId="{15C4A94B-B3C9-48AB-9CBB-7ADD1D2B7481}" destId="{F405732C-5E4C-4039-8ABD-929BFA08922F}" srcOrd="1" destOrd="0" presId="urn:microsoft.com/office/officeart/2005/8/layout/hierarchy5"/>
    <dgm:cxn modelId="{0B9CA44D-4C71-44A3-A2C8-C09FDE7FA346}" type="presParOf" srcId="{F405732C-5E4C-4039-8ABD-929BFA08922F}" destId="{1EF97C5A-FD05-4315-9389-30DA00A19DD0}" srcOrd="0" destOrd="0" presId="urn:microsoft.com/office/officeart/2005/8/layout/hierarchy5"/>
    <dgm:cxn modelId="{7FB9016A-3FE9-4931-A35D-228950DC80A5}" type="presParOf" srcId="{F405732C-5E4C-4039-8ABD-929BFA08922F}" destId="{6579DF0D-BCA0-4C0F-8506-3CAF1778A208}" srcOrd="1" destOrd="0" presId="urn:microsoft.com/office/officeart/2005/8/layout/hierarchy5"/>
    <dgm:cxn modelId="{93922A61-FCB4-4FE7-9589-CF34529D7AFA}" type="presParOf" srcId="{6579DF0D-BCA0-4C0F-8506-3CAF1778A208}" destId="{3CD2B106-507A-4ACC-95B7-6C57531E2BA1}" srcOrd="0" destOrd="0" presId="urn:microsoft.com/office/officeart/2005/8/layout/hierarchy5"/>
    <dgm:cxn modelId="{3CB36A9B-8726-4A29-85A1-4A45B014747E}" type="presParOf" srcId="{3CD2B106-507A-4ACC-95B7-6C57531E2BA1}" destId="{4BBA9DD9-7050-40B6-9D1B-22113A9EAF1B}" srcOrd="0" destOrd="0" presId="urn:microsoft.com/office/officeart/2005/8/layout/hierarchy5"/>
    <dgm:cxn modelId="{231F04A2-C46F-4CFC-805E-BE5D43EDA3C9}" type="presParOf" srcId="{6579DF0D-BCA0-4C0F-8506-3CAF1778A208}" destId="{91C00C63-1903-4EB8-8FC0-8296A0830FC9}" srcOrd="1" destOrd="0" presId="urn:microsoft.com/office/officeart/2005/8/layout/hierarchy5"/>
    <dgm:cxn modelId="{4B1D9828-E058-4313-ABDE-337A28980236}" type="presParOf" srcId="{91C00C63-1903-4EB8-8FC0-8296A0830FC9}" destId="{38804FAA-6AB6-489B-813E-AB7E4F7B24D2}" srcOrd="0" destOrd="0" presId="urn:microsoft.com/office/officeart/2005/8/layout/hierarchy5"/>
    <dgm:cxn modelId="{D636AAA5-0D77-4369-A548-408EEAF86F31}" type="presParOf" srcId="{91C00C63-1903-4EB8-8FC0-8296A0830FC9}" destId="{D835871D-28C7-4DC8-8FD7-31137DFAC5FB}" srcOrd="1" destOrd="0" presId="urn:microsoft.com/office/officeart/2005/8/layout/hierarchy5"/>
    <dgm:cxn modelId="{7BAAB0ED-4800-4025-838B-224C80DCEAD3}" type="presParOf" srcId="{6579DF0D-BCA0-4C0F-8506-3CAF1778A208}" destId="{65AF5478-B63E-4278-84F8-01719A310394}" srcOrd="2" destOrd="0" presId="urn:microsoft.com/office/officeart/2005/8/layout/hierarchy5"/>
    <dgm:cxn modelId="{7EC13CFB-2846-41FB-A5A9-53586022E8A7}" type="presParOf" srcId="{65AF5478-B63E-4278-84F8-01719A310394}" destId="{83473CEC-1212-4091-BDD3-909ECF79C59F}" srcOrd="0" destOrd="0" presId="urn:microsoft.com/office/officeart/2005/8/layout/hierarchy5"/>
    <dgm:cxn modelId="{BE7674DE-93E0-43FD-8D9D-AEFFDED95A50}" type="presParOf" srcId="{6579DF0D-BCA0-4C0F-8506-3CAF1778A208}" destId="{B4913E25-41C6-41C0-A63D-526ED4AD8878}" srcOrd="3" destOrd="0" presId="urn:microsoft.com/office/officeart/2005/8/layout/hierarchy5"/>
    <dgm:cxn modelId="{8A1560FE-E82F-42B3-97DE-C4B6FD364EEA}" type="presParOf" srcId="{B4913E25-41C6-41C0-A63D-526ED4AD8878}" destId="{E5124E3B-ED2D-4396-926A-E884F3D79E85}" srcOrd="0" destOrd="0" presId="urn:microsoft.com/office/officeart/2005/8/layout/hierarchy5"/>
    <dgm:cxn modelId="{2DAE92AA-A8F5-4BA1-9DCD-8200244300F0}" type="presParOf" srcId="{B4913E25-41C6-41C0-A63D-526ED4AD8878}" destId="{9298966A-690B-40A1-8FAC-5B46F70006C5}" srcOrd="1" destOrd="0" presId="urn:microsoft.com/office/officeart/2005/8/layout/hierarchy5"/>
    <dgm:cxn modelId="{38D952FD-B1BE-42C6-9EF3-9E7D00D5ADCA}" type="presParOf" srcId="{9298966A-690B-40A1-8FAC-5B46F70006C5}" destId="{CF12A2C3-3321-4D53-8E8E-48C11DCB1AD1}" srcOrd="0" destOrd="0" presId="urn:microsoft.com/office/officeart/2005/8/layout/hierarchy5"/>
    <dgm:cxn modelId="{9928D757-97F4-4F37-9263-507943E2430E}" type="presParOf" srcId="{CF12A2C3-3321-4D53-8E8E-48C11DCB1AD1}" destId="{35D866D3-46A7-4AFA-9908-7868F07D2EC0}" srcOrd="0" destOrd="0" presId="urn:microsoft.com/office/officeart/2005/8/layout/hierarchy5"/>
    <dgm:cxn modelId="{AB0B7FBC-239B-4E24-BACA-3D13D18E2B1F}" type="presParOf" srcId="{9298966A-690B-40A1-8FAC-5B46F70006C5}" destId="{3C4AD8E3-C9CA-44B9-AF4A-79D3B6821642}" srcOrd="1" destOrd="0" presId="urn:microsoft.com/office/officeart/2005/8/layout/hierarchy5"/>
    <dgm:cxn modelId="{107DA096-9CEB-446E-8D6C-C09F0DF9E3C4}" type="presParOf" srcId="{3C4AD8E3-C9CA-44B9-AF4A-79D3B6821642}" destId="{63FB2E30-0A94-432D-8641-E28F1E809380}" srcOrd="0" destOrd="0" presId="urn:microsoft.com/office/officeart/2005/8/layout/hierarchy5"/>
    <dgm:cxn modelId="{C83D482C-BE31-4413-8A26-DF7AFA0FA6DC}" type="presParOf" srcId="{3C4AD8E3-C9CA-44B9-AF4A-79D3B6821642}" destId="{4F248865-C78B-4543-AEFC-FD96A2D42682}" srcOrd="1" destOrd="0" presId="urn:microsoft.com/office/officeart/2005/8/layout/hierarchy5"/>
    <dgm:cxn modelId="{3C9CDDEC-59B6-4784-917A-21DD9DBC5528}" type="presParOf" srcId="{9298966A-690B-40A1-8FAC-5B46F70006C5}" destId="{EA973F60-4781-49A4-B820-188902FBB63D}" srcOrd="2" destOrd="0" presId="urn:microsoft.com/office/officeart/2005/8/layout/hierarchy5"/>
    <dgm:cxn modelId="{6DA327E2-EE01-4AA8-836C-366B5DDC58EB}" type="presParOf" srcId="{EA973F60-4781-49A4-B820-188902FBB63D}" destId="{EC75FDF8-BF81-4E56-9548-126E28DDCEC9}" srcOrd="0" destOrd="0" presId="urn:microsoft.com/office/officeart/2005/8/layout/hierarchy5"/>
    <dgm:cxn modelId="{82206E1A-6CC8-4943-B2BD-F0EEFA0BB539}" type="presParOf" srcId="{9298966A-690B-40A1-8FAC-5B46F70006C5}" destId="{E410790C-8B1F-49CB-A567-EDA93AA2E631}" srcOrd="3" destOrd="0" presId="urn:microsoft.com/office/officeart/2005/8/layout/hierarchy5"/>
    <dgm:cxn modelId="{96DDB3BD-104B-493A-B38D-18F9192B4DA3}" type="presParOf" srcId="{E410790C-8B1F-49CB-A567-EDA93AA2E631}" destId="{D1321A2E-55C1-48B4-B419-99F468118B22}" srcOrd="0" destOrd="0" presId="urn:microsoft.com/office/officeart/2005/8/layout/hierarchy5"/>
    <dgm:cxn modelId="{3D472A50-0AC2-4BBD-84C5-16AFD027A01D}" type="presParOf" srcId="{E410790C-8B1F-49CB-A567-EDA93AA2E631}" destId="{0485D8FC-9796-4E78-BE02-1C51BBCB9092}" srcOrd="1" destOrd="0" presId="urn:microsoft.com/office/officeart/2005/8/layout/hierarchy5"/>
    <dgm:cxn modelId="{398328CA-C9D1-46BA-B477-C642974E4D80}" type="presParOf" srcId="{15C4A94B-B3C9-48AB-9CBB-7ADD1D2B7481}" destId="{51CF6870-D433-43F7-9DA3-74CB618943C3}" srcOrd="2" destOrd="0" presId="urn:microsoft.com/office/officeart/2005/8/layout/hierarchy5"/>
    <dgm:cxn modelId="{18A3F334-5E49-4351-ADCF-008A7F7DF581}" type="presParOf" srcId="{51CF6870-D433-43F7-9DA3-74CB618943C3}" destId="{63B82C24-3481-4804-A01A-386B71DB1CE5}" srcOrd="0" destOrd="0" presId="urn:microsoft.com/office/officeart/2005/8/layout/hierarchy5"/>
    <dgm:cxn modelId="{549FF3F2-8022-40C9-B28E-8C84A3BD272F}" type="presParOf" srcId="{15C4A94B-B3C9-48AB-9CBB-7ADD1D2B7481}" destId="{3586FF9E-6B3C-4F5A-81A8-AAD227534D85}" srcOrd="3" destOrd="0" presId="urn:microsoft.com/office/officeart/2005/8/layout/hierarchy5"/>
    <dgm:cxn modelId="{6B1D4E6B-08C7-4463-8055-8E406316904A}" type="presParOf" srcId="{3586FF9E-6B3C-4F5A-81A8-AAD227534D85}" destId="{ACAE7165-12CD-4A59-A502-90BA53331DDC}" srcOrd="0" destOrd="0" presId="urn:microsoft.com/office/officeart/2005/8/layout/hierarchy5"/>
    <dgm:cxn modelId="{0B42D383-DEAA-4450-B1D3-5A0CF9302877}" type="presParOf" srcId="{3586FF9E-6B3C-4F5A-81A8-AAD227534D85}" destId="{EA5F93E2-0D4F-4910-AB73-392A6A146017}" srcOrd="1" destOrd="0" presId="urn:microsoft.com/office/officeart/2005/8/layout/hierarchy5"/>
    <dgm:cxn modelId="{B0A2CE84-09D0-4C54-96F0-63387F1A0CEF}" type="presParOf" srcId="{EA5F93E2-0D4F-4910-AB73-392A6A146017}" destId="{A6391613-6C7A-469B-B46B-B1B28C360575}" srcOrd="0" destOrd="0" presId="urn:microsoft.com/office/officeart/2005/8/layout/hierarchy5"/>
    <dgm:cxn modelId="{823401ED-EA27-47DD-869A-C200F0241015}" type="presParOf" srcId="{A6391613-6C7A-469B-B46B-B1B28C360575}" destId="{4C4622E7-E852-45DA-A533-646BD5D6A24C}" srcOrd="0" destOrd="0" presId="urn:microsoft.com/office/officeart/2005/8/layout/hierarchy5"/>
    <dgm:cxn modelId="{166977E6-C2FF-4CD5-AA87-059B1D07645E}" type="presParOf" srcId="{EA5F93E2-0D4F-4910-AB73-392A6A146017}" destId="{25B36809-1CA6-424A-B7C0-3AD4EF44F83E}" srcOrd="1" destOrd="0" presId="urn:microsoft.com/office/officeart/2005/8/layout/hierarchy5"/>
    <dgm:cxn modelId="{43832AA5-6DFB-4165-9260-39591112307C}" type="presParOf" srcId="{25B36809-1CA6-424A-B7C0-3AD4EF44F83E}" destId="{813EB9E0-9071-4989-BEF2-E010622E6CDD}" srcOrd="0" destOrd="0" presId="urn:microsoft.com/office/officeart/2005/8/layout/hierarchy5"/>
    <dgm:cxn modelId="{F2443EBB-0B03-491C-AA1E-2C75364CC541}" type="presParOf" srcId="{25B36809-1CA6-424A-B7C0-3AD4EF44F83E}" destId="{CD2B51FF-EFBA-435D-8702-4FD83FD343E7}" srcOrd="1" destOrd="0" presId="urn:microsoft.com/office/officeart/2005/8/layout/hierarchy5"/>
    <dgm:cxn modelId="{47EFDCCF-E5AF-49D4-BD11-6C3F80C5C5AB}" type="presParOf" srcId="{8EE13980-31FD-469D-A551-04281C8F3C0B}" destId="{36B97A3B-66CD-4DDA-9EDE-73E529075131}" srcOrd="1" destOrd="0" presId="urn:microsoft.com/office/officeart/2005/8/layout/hierarchy5"/>
    <dgm:cxn modelId="{2BA3363B-262A-484F-95A4-979224704D94}" type="presParOf" srcId="{36B97A3B-66CD-4DDA-9EDE-73E529075131}" destId="{59A8D61C-F27F-4C88-9DC7-BBDD9D9EBA76}" srcOrd="0" destOrd="0" presId="urn:microsoft.com/office/officeart/2005/8/layout/hierarchy5"/>
    <dgm:cxn modelId="{938611E5-9713-4F2D-B48E-48BD1BC3B916}" type="presParOf" srcId="{59A8D61C-F27F-4C88-9DC7-BBDD9D9EBA76}" destId="{311B6FB0-6B64-4C64-987B-7D69DEA6AAEF}" srcOrd="0" destOrd="0" presId="urn:microsoft.com/office/officeart/2005/8/layout/hierarchy5"/>
    <dgm:cxn modelId="{F062B79C-2602-4F3F-B210-AEAABFDD288A}" type="presParOf" srcId="{59A8D61C-F27F-4C88-9DC7-BBDD9D9EBA76}" destId="{FEC92D03-C0D1-4DF3-8C09-710A69E76CC7}" srcOrd="1" destOrd="0" presId="urn:microsoft.com/office/officeart/2005/8/layout/hierarchy5"/>
    <dgm:cxn modelId="{98EDEEFF-BFC3-4961-BBFB-70C83672BFAD}" type="presParOf" srcId="{36B97A3B-66CD-4DDA-9EDE-73E529075131}" destId="{F58BB865-C821-4EB9-8B8F-FFB7CDD28A61}" srcOrd="1" destOrd="0" presId="urn:microsoft.com/office/officeart/2005/8/layout/hierarchy5"/>
    <dgm:cxn modelId="{AF77E4EF-A069-430C-AD57-EA2EDEB27358}" type="presParOf" srcId="{F58BB865-C821-4EB9-8B8F-FFB7CDD28A61}" destId="{5C9046F7-A06E-4BF9-9B8D-0E06620145A3}" srcOrd="0" destOrd="0" presId="urn:microsoft.com/office/officeart/2005/8/layout/hierarchy5"/>
    <dgm:cxn modelId="{805242F4-A179-47A4-AC7D-B2608777DC46}" type="presParOf" srcId="{36B97A3B-66CD-4DDA-9EDE-73E529075131}" destId="{446D62E1-EAB6-476E-8856-D99595CE4A35}" srcOrd="2" destOrd="0" presId="urn:microsoft.com/office/officeart/2005/8/layout/hierarchy5"/>
    <dgm:cxn modelId="{15A811A6-F2C9-4382-B188-0C66CE7B5353}" type="presParOf" srcId="{446D62E1-EAB6-476E-8856-D99595CE4A35}" destId="{0A0904A8-C4B3-414D-81D6-63419A485628}" srcOrd="0" destOrd="0" presId="urn:microsoft.com/office/officeart/2005/8/layout/hierarchy5"/>
    <dgm:cxn modelId="{EBD256D3-FB54-4440-8C4F-1C18E20CC29A}" type="presParOf" srcId="{446D62E1-EAB6-476E-8856-D99595CE4A35}" destId="{CFF97B8E-5F03-4A02-9395-E791A0BB2130}" srcOrd="1" destOrd="0" presId="urn:microsoft.com/office/officeart/2005/8/layout/hierarchy5"/>
    <dgm:cxn modelId="{95E3EB58-E043-40A9-9231-F81D85DA1F47}" type="presParOf" srcId="{36B97A3B-66CD-4DDA-9EDE-73E529075131}" destId="{AC6C7701-5591-4500-86F7-22E342154F2E}" srcOrd="3" destOrd="0" presId="urn:microsoft.com/office/officeart/2005/8/layout/hierarchy5"/>
    <dgm:cxn modelId="{BFEB8F88-2058-4BB8-B742-E2E344EF3FA3}" type="presParOf" srcId="{AC6C7701-5591-4500-86F7-22E342154F2E}" destId="{5BFA059B-03C9-48A4-925F-C33A4EC50525}" srcOrd="0" destOrd="0" presId="urn:microsoft.com/office/officeart/2005/8/layout/hierarchy5"/>
    <dgm:cxn modelId="{6338A44D-61B0-4144-B599-E5A93045D6EA}" type="presParOf" srcId="{36B97A3B-66CD-4DDA-9EDE-73E529075131}" destId="{F99B48B8-B7B7-40E1-ABBB-EC3E7560ABBD}" srcOrd="4" destOrd="0" presId="urn:microsoft.com/office/officeart/2005/8/layout/hierarchy5"/>
    <dgm:cxn modelId="{26978CB8-F19C-41B6-832A-F5E7347B9266}" type="presParOf" srcId="{F99B48B8-B7B7-40E1-ABBB-EC3E7560ABBD}" destId="{D1B67FBC-321B-42BA-96C4-8487C2CF1163}" srcOrd="0" destOrd="0" presId="urn:microsoft.com/office/officeart/2005/8/layout/hierarchy5"/>
    <dgm:cxn modelId="{1EF18981-AD27-49A7-89F9-F0FA9BDE5174}" type="presParOf" srcId="{F99B48B8-B7B7-40E1-ABBB-EC3E7560ABBD}" destId="{F50FAA28-25F2-453B-8287-16EB594627EA}" srcOrd="1" destOrd="0" presId="urn:microsoft.com/office/officeart/2005/8/layout/hierarchy5"/>
    <dgm:cxn modelId="{EB7D31E4-34DB-434F-BCD3-AB11AEB8E248}" type="presParOf" srcId="{36B97A3B-66CD-4DDA-9EDE-73E529075131}" destId="{26B1F50A-BDBF-48FC-A5A4-14557A034487}" srcOrd="5" destOrd="0" presId="urn:microsoft.com/office/officeart/2005/8/layout/hierarchy5"/>
    <dgm:cxn modelId="{ADEE6F14-6016-428D-8C21-624FCBB957F3}" type="presParOf" srcId="{26B1F50A-BDBF-48FC-A5A4-14557A034487}" destId="{B165DFE1-EC9D-4494-A62D-82D5B6DE6511}" srcOrd="0" destOrd="0" presId="urn:microsoft.com/office/officeart/2005/8/layout/hierarchy5"/>
    <dgm:cxn modelId="{FF83C420-B80B-495C-9E3D-6476C3F9EC20}" type="presParOf" srcId="{36B97A3B-66CD-4DDA-9EDE-73E529075131}" destId="{E4C2C051-5C3A-41EA-88E0-9B1C9E45E0A9}" srcOrd="6" destOrd="0" presId="urn:microsoft.com/office/officeart/2005/8/layout/hierarchy5"/>
    <dgm:cxn modelId="{6A8373CA-C212-4300-8ACA-C89251C3FB70}" type="presParOf" srcId="{E4C2C051-5C3A-41EA-88E0-9B1C9E45E0A9}" destId="{D7759A2F-7D1E-46FC-944F-0E6D068348F4}" srcOrd="0" destOrd="0" presId="urn:microsoft.com/office/officeart/2005/8/layout/hierarchy5"/>
    <dgm:cxn modelId="{D3A1FB77-433F-4A17-A969-AE70DCB30C97}" type="presParOf" srcId="{E4C2C051-5C3A-41EA-88E0-9B1C9E45E0A9}" destId="{F9042205-A38F-4940-909D-388EE82FE9B0}"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759A2F-7D1E-46FC-944F-0E6D068348F4}">
      <dsp:nvSpPr>
        <dsp:cNvPr id="0" name=""/>
        <dsp:cNvSpPr/>
      </dsp:nvSpPr>
      <dsp:spPr>
        <a:xfrm>
          <a:off x="6264926" y="0"/>
          <a:ext cx="1509814" cy="314621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0472" tIns="220472" rIns="220472" bIns="220472" numCol="1" spcCol="1270" anchor="ctr" anchorCtr="0">
          <a:noAutofit/>
        </a:bodyPr>
        <a:lstStyle/>
        <a:p>
          <a:pPr marL="0" lvl="0" indent="0" algn="ctr" defTabSz="1377950">
            <a:lnSpc>
              <a:spcPct val="90000"/>
            </a:lnSpc>
            <a:spcBef>
              <a:spcPct val="0"/>
            </a:spcBef>
            <a:spcAft>
              <a:spcPct val="35000"/>
            </a:spcAft>
            <a:buNone/>
          </a:pPr>
          <a:r>
            <a:rPr lang="en-US" sz="3100" kern="1200"/>
            <a:t>Cấp 4</a:t>
          </a:r>
        </a:p>
      </dsp:txBody>
      <dsp:txXfrm>
        <a:off x="6264926" y="0"/>
        <a:ext cx="1509814" cy="943864"/>
      </dsp:txXfrm>
    </dsp:sp>
    <dsp:sp modelId="{D1B67FBC-321B-42BA-96C4-8487C2CF1163}">
      <dsp:nvSpPr>
        <dsp:cNvPr id="0" name=""/>
        <dsp:cNvSpPr/>
      </dsp:nvSpPr>
      <dsp:spPr>
        <a:xfrm>
          <a:off x="4503476" y="0"/>
          <a:ext cx="1509814" cy="314621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0472" tIns="220472" rIns="220472" bIns="220472" numCol="1" spcCol="1270" anchor="ctr" anchorCtr="0">
          <a:noAutofit/>
        </a:bodyPr>
        <a:lstStyle/>
        <a:p>
          <a:pPr marL="0" lvl="0" indent="0" algn="ctr" defTabSz="1377950">
            <a:lnSpc>
              <a:spcPct val="90000"/>
            </a:lnSpc>
            <a:spcBef>
              <a:spcPct val="0"/>
            </a:spcBef>
            <a:spcAft>
              <a:spcPct val="35000"/>
            </a:spcAft>
            <a:buNone/>
          </a:pPr>
          <a:r>
            <a:rPr lang="en-US" sz="3100" kern="1200"/>
            <a:t>Cấp 3</a:t>
          </a:r>
        </a:p>
      </dsp:txBody>
      <dsp:txXfrm>
        <a:off x="4503476" y="0"/>
        <a:ext cx="1509814" cy="943864"/>
      </dsp:txXfrm>
    </dsp:sp>
    <dsp:sp modelId="{0A0904A8-C4B3-414D-81D6-63419A485628}">
      <dsp:nvSpPr>
        <dsp:cNvPr id="0" name=""/>
        <dsp:cNvSpPr/>
      </dsp:nvSpPr>
      <dsp:spPr>
        <a:xfrm>
          <a:off x="2742027" y="0"/>
          <a:ext cx="1509814" cy="314621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0472" tIns="220472" rIns="220472" bIns="220472" numCol="1" spcCol="1270" anchor="ctr" anchorCtr="0">
          <a:noAutofit/>
        </a:bodyPr>
        <a:lstStyle/>
        <a:p>
          <a:pPr marL="0" lvl="0" indent="0" algn="ctr" defTabSz="1377950">
            <a:lnSpc>
              <a:spcPct val="90000"/>
            </a:lnSpc>
            <a:spcBef>
              <a:spcPct val="0"/>
            </a:spcBef>
            <a:spcAft>
              <a:spcPct val="35000"/>
            </a:spcAft>
            <a:buNone/>
          </a:pPr>
          <a:r>
            <a:rPr lang="en-US" sz="3100" kern="1200"/>
            <a:t>Cấp 2</a:t>
          </a:r>
        </a:p>
      </dsp:txBody>
      <dsp:txXfrm>
        <a:off x="2742027" y="0"/>
        <a:ext cx="1509814" cy="943864"/>
      </dsp:txXfrm>
    </dsp:sp>
    <dsp:sp modelId="{311B6FB0-6B64-4C64-987B-7D69DEA6AAEF}">
      <dsp:nvSpPr>
        <dsp:cNvPr id="0" name=""/>
        <dsp:cNvSpPr/>
      </dsp:nvSpPr>
      <dsp:spPr>
        <a:xfrm>
          <a:off x="980577" y="0"/>
          <a:ext cx="1509814" cy="314621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0472" tIns="220472" rIns="220472" bIns="220472" numCol="1" spcCol="1270" anchor="ctr" anchorCtr="0">
          <a:noAutofit/>
        </a:bodyPr>
        <a:lstStyle/>
        <a:p>
          <a:pPr marL="0" lvl="0" indent="0" algn="ctr" defTabSz="1377950">
            <a:lnSpc>
              <a:spcPct val="90000"/>
            </a:lnSpc>
            <a:spcBef>
              <a:spcPct val="0"/>
            </a:spcBef>
            <a:spcAft>
              <a:spcPct val="35000"/>
            </a:spcAft>
            <a:buNone/>
          </a:pPr>
          <a:r>
            <a:rPr lang="en-US" sz="3100" kern="1200"/>
            <a:t>Cấp 1</a:t>
          </a:r>
        </a:p>
      </dsp:txBody>
      <dsp:txXfrm>
        <a:off x="980577" y="0"/>
        <a:ext cx="1509814" cy="943864"/>
      </dsp:txXfrm>
    </dsp:sp>
    <dsp:sp modelId="{9029AAAF-7A74-4F45-9AEC-573CC2178988}">
      <dsp:nvSpPr>
        <dsp:cNvPr id="0" name=""/>
        <dsp:cNvSpPr/>
      </dsp:nvSpPr>
      <dsp:spPr>
        <a:xfrm>
          <a:off x="1106395" y="1848433"/>
          <a:ext cx="1258178" cy="6290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App-Module</a:t>
          </a:r>
        </a:p>
      </dsp:txBody>
      <dsp:txXfrm>
        <a:off x="1124820" y="1866858"/>
        <a:ext cx="1221328" cy="592239"/>
      </dsp:txXfrm>
    </dsp:sp>
    <dsp:sp modelId="{E5A1668B-17C4-4989-98D3-A0D2F5E3274D}">
      <dsp:nvSpPr>
        <dsp:cNvPr id="0" name=""/>
        <dsp:cNvSpPr/>
      </dsp:nvSpPr>
      <dsp:spPr>
        <a:xfrm rot="18770822">
          <a:off x="2246180" y="1873687"/>
          <a:ext cx="740057" cy="35991"/>
        </a:xfrm>
        <a:custGeom>
          <a:avLst/>
          <a:gdLst/>
          <a:ahLst/>
          <a:cxnLst/>
          <a:rect l="0" t="0" r="0" b="0"/>
          <a:pathLst>
            <a:path>
              <a:moveTo>
                <a:pt x="0" y="17995"/>
              </a:moveTo>
              <a:lnTo>
                <a:pt x="740057" y="179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97707" y="1873181"/>
        <a:ext cx="37002" cy="37002"/>
      </dsp:txXfrm>
    </dsp:sp>
    <dsp:sp modelId="{1EF97C5A-FD05-4315-9389-30DA00A19DD0}">
      <dsp:nvSpPr>
        <dsp:cNvPr id="0" name=""/>
        <dsp:cNvSpPr/>
      </dsp:nvSpPr>
      <dsp:spPr>
        <a:xfrm>
          <a:off x="2867844" y="1305843"/>
          <a:ext cx="1258178" cy="6290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Main-Module</a:t>
          </a:r>
        </a:p>
      </dsp:txBody>
      <dsp:txXfrm>
        <a:off x="2886269" y="1324268"/>
        <a:ext cx="1221328" cy="592239"/>
      </dsp:txXfrm>
    </dsp:sp>
    <dsp:sp modelId="{3CD2B106-507A-4ACC-95B7-6C57531E2BA1}">
      <dsp:nvSpPr>
        <dsp:cNvPr id="0" name=""/>
        <dsp:cNvSpPr/>
      </dsp:nvSpPr>
      <dsp:spPr>
        <a:xfrm rot="19457599">
          <a:off x="4067768" y="1421529"/>
          <a:ext cx="619780" cy="35991"/>
        </a:xfrm>
        <a:custGeom>
          <a:avLst/>
          <a:gdLst/>
          <a:ahLst/>
          <a:cxnLst/>
          <a:rect l="0" t="0" r="0" b="0"/>
          <a:pathLst>
            <a:path>
              <a:moveTo>
                <a:pt x="0" y="17995"/>
              </a:moveTo>
              <a:lnTo>
                <a:pt x="619780" y="179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62164" y="1424030"/>
        <a:ext cx="30989" cy="30989"/>
      </dsp:txXfrm>
    </dsp:sp>
    <dsp:sp modelId="{38804FAA-6AB6-489B-813E-AB7E4F7B24D2}">
      <dsp:nvSpPr>
        <dsp:cNvPr id="0" name=""/>
        <dsp:cNvSpPr/>
      </dsp:nvSpPr>
      <dsp:spPr>
        <a:xfrm>
          <a:off x="4629294" y="944117"/>
          <a:ext cx="1258178" cy="6290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Featute1-Component</a:t>
          </a:r>
        </a:p>
      </dsp:txBody>
      <dsp:txXfrm>
        <a:off x="4647719" y="962542"/>
        <a:ext cx="1221328" cy="592239"/>
      </dsp:txXfrm>
    </dsp:sp>
    <dsp:sp modelId="{65AF5478-B63E-4278-84F8-01719A310394}">
      <dsp:nvSpPr>
        <dsp:cNvPr id="0" name=""/>
        <dsp:cNvSpPr/>
      </dsp:nvSpPr>
      <dsp:spPr>
        <a:xfrm rot="2142401">
          <a:off x="4067768" y="1783256"/>
          <a:ext cx="619780" cy="35991"/>
        </a:xfrm>
        <a:custGeom>
          <a:avLst/>
          <a:gdLst/>
          <a:ahLst/>
          <a:cxnLst/>
          <a:rect l="0" t="0" r="0" b="0"/>
          <a:pathLst>
            <a:path>
              <a:moveTo>
                <a:pt x="0" y="17995"/>
              </a:moveTo>
              <a:lnTo>
                <a:pt x="619780" y="179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62164" y="1785757"/>
        <a:ext cx="30989" cy="30989"/>
      </dsp:txXfrm>
    </dsp:sp>
    <dsp:sp modelId="{E5124E3B-ED2D-4396-926A-E884F3D79E85}">
      <dsp:nvSpPr>
        <dsp:cNvPr id="0" name=""/>
        <dsp:cNvSpPr/>
      </dsp:nvSpPr>
      <dsp:spPr>
        <a:xfrm>
          <a:off x="4629294" y="1667570"/>
          <a:ext cx="1258178" cy="6290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Feature2-Module</a:t>
          </a:r>
        </a:p>
      </dsp:txBody>
      <dsp:txXfrm>
        <a:off x="4647719" y="1685995"/>
        <a:ext cx="1221328" cy="592239"/>
      </dsp:txXfrm>
    </dsp:sp>
    <dsp:sp modelId="{CF12A2C3-3321-4D53-8E8E-48C11DCB1AD1}">
      <dsp:nvSpPr>
        <dsp:cNvPr id="0" name=""/>
        <dsp:cNvSpPr/>
      </dsp:nvSpPr>
      <dsp:spPr>
        <a:xfrm rot="19457599">
          <a:off x="5829218" y="1783256"/>
          <a:ext cx="619780" cy="35991"/>
        </a:xfrm>
        <a:custGeom>
          <a:avLst/>
          <a:gdLst/>
          <a:ahLst/>
          <a:cxnLst/>
          <a:rect l="0" t="0" r="0" b="0"/>
          <a:pathLst>
            <a:path>
              <a:moveTo>
                <a:pt x="0" y="17995"/>
              </a:moveTo>
              <a:lnTo>
                <a:pt x="619780" y="179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123614" y="1785757"/>
        <a:ext cx="30989" cy="30989"/>
      </dsp:txXfrm>
    </dsp:sp>
    <dsp:sp modelId="{63FB2E30-0A94-432D-8641-E28F1E809380}">
      <dsp:nvSpPr>
        <dsp:cNvPr id="0" name=""/>
        <dsp:cNvSpPr/>
      </dsp:nvSpPr>
      <dsp:spPr>
        <a:xfrm>
          <a:off x="6390744" y="1305843"/>
          <a:ext cx="1258178" cy="6290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List-Feature2-Componnent</a:t>
          </a:r>
        </a:p>
      </dsp:txBody>
      <dsp:txXfrm>
        <a:off x="6409169" y="1324268"/>
        <a:ext cx="1221328" cy="592239"/>
      </dsp:txXfrm>
    </dsp:sp>
    <dsp:sp modelId="{EA973F60-4781-49A4-B820-188902FBB63D}">
      <dsp:nvSpPr>
        <dsp:cNvPr id="0" name=""/>
        <dsp:cNvSpPr/>
      </dsp:nvSpPr>
      <dsp:spPr>
        <a:xfrm rot="2142401">
          <a:off x="5829218" y="2144982"/>
          <a:ext cx="619780" cy="35991"/>
        </a:xfrm>
        <a:custGeom>
          <a:avLst/>
          <a:gdLst/>
          <a:ahLst/>
          <a:cxnLst/>
          <a:rect l="0" t="0" r="0" b="0"/>
          <a:pathLst>
            <a:path>
              <a:moveTo>
                <a:pt x="0" y="17995"/>
              </a:moveTo>
              <a:lnTo>
                <a:pt x="619780" y="179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123614" y="2147483"/>
        <a:ext cx="30989" cy="30989"/>
      </dsp:txXfrm>
    </dsp:sp>
    <dsp:sp modelId="{D1321A2E-55C1-48B4-B419-99F468118B22}">
      <dsp:nvSpPr>
        <dsp:cNvPr id="0" name=""/>
        <dsp:cNvSpPr/>
      </dsp:nvSpPr>
      <dsp:spPr>
        <a:xfrm>
          <a:off x="6390744" y="2029296"/>
          <a:ext cx="1258178" cy="6290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Form-Feature2-Componnent</a:t>
          </a:r>
        </a:p>
      </dsp:txBody>
      <dsp:txXfrm>
        <a:off x="6409169" y="2047721"/>
        <a:ext cx="1221328" cy="592239"/>
      </dsp:txXfrm>
    </dsp:sp>
    <dsp:sp modelId="{51CF6870-D433-43F7-9DA3-74CB618943C3}">
      <dsp:nvSpPr>
        <dsp:cNvPr id="0" name=""/>
        <dsp:cNvSpPr/>
      </dsp:nvSpPr>
      <dsp:spPr>
        <a:xfrm rot="2829178">
          <a:off x="2246180" y="2416277"/>
          <a:ext cx="740057" cy="35991"/>
        </a:xfrm>
        <a:custGeom>
          <a:avLst/>
          <a:gdLst/>
          <a:ahLst/>
          <a:cxnLst/>
          <a:rect l="0" t="0" r="0" b="0"/>
          <a:pathLst>
            <a:path>
              <a:moveTo>
                <a:pt x="0" y="17995"/>
              </a:moveTo>
              <a:lnTo>
                <a:pt x="740057" y="179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97707" y="2415771"/>
        <a:ext cx="37002" cy="37002"/>
      </dsp:txXfrm>
    </dsp:sp>
    <dsp:sp modelId="{ACAE7165-12CD-4A59-A502-90BA53331DDC}">
      <dsp:nvSpPr>
        <dsp:cNvPr id="0" name=""/>
        <dsp:cNvSpPr/>
      </dsp:nvSpPr>
      <dsp:spPr>
        <a:xfrm>
          <a:off x="2867844" y="2391022"/>
          <a:ext cx="1258178" cy="6290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Auth-Module</a:t>
          </a:r>
        </a:p>
      </dsp:txBody>
      <dsp:txXfrm>
        <a:off x="2886269" y="2409447"/>
        <a:ext cx="1221328" cy="592239"/>
      </dsp:txXfrm>
    </dsp:sp>
    <dsp:sp modelId="{A6391613-6C7A-469B-B46B-B1B28C360575}">
      <dsp:nvSpPr>
        <dsp:cNvPr id="0" name=""/>
        <dsp:cNvSpPr/>
      </dsp:nvSpPr>
      <dsp:spPr>
        <a:xfrm>
          <a:off x="4126023" y="2687571"/>
          <a:ext cx="503271" cy="35991"/>
        </a:xfrm>
        <a:custGeom>
          <a:avLst/>
          <a:gdLst/>
          <a:ahLst/>
          <a:cxnLst/>
          <a:rect l="0" t="0" r="0" b="0"/>
          <a:pathLst>
            <a:path>
              <a:moveTo>
                <a:pt x="0" y="17995"/>
              </a:moveTo>
              <a:lnTo>
                <a:pt x="503271" y="179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65077" y="2692985"/>
        <a:ext cx="25163" cy="25163"/>
      </dsp:txXfrm>
    </dsp:sp>
    <dsp:sp modelId="{813EB9E0-9071-4989-BEF2-E010622E6CDD}">
      <dsp:nvSpPr>
        <dsp:cNvPr id="0" name=""/>
        <dsp:cNvSpPr/>
      </dsp:nvSpPr>
      <dsp:spPr>
        <a:xfrm>
          <a:off x="4629294" y="2391022"/>
          <a:ext cx="1258178" cy="62908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t>Login-Conponent</a:t>
          </a:r>
        </a:p>
      </dsp:txBody>
      <dsp:txXfrm>
        <a:off x="4647719" y="2409447"/>
        <a:ext cx="1221328" cy="59223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3A45BA1-980A-4507-BE5A-5C1E7C2FFD8F}" type="datetimeFigureOut">
              <a:rPr lang="en-US"/>
              <a:t>5/30/2022</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7E03411-58E2-43FD-AE1D-AD77DFF8CB20}" type="slidenum">
              <a:rPr/>
              <a:t>‹#›</a:t>
            </a:fld>
            <a:endParaRPr/>
          </a:p>
        </p:txBody>
      </p:sp>
    </p:spTree>
    <p:extLst>
      <p:ext uri="{BB962C8B-B14F-4D97-AF65-F5344CB8AC3E}">
        <p14:creationId xmlns:p14="http://schemas.microsoft.com/office/powerpoint/2010/main" val="18819107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A3416D-7FED-43BC-AA7C-D92DBA01ED64}" type="datetimeFigureOut">
              <a:rPr lang="en-US"/>
              <a:t>5/30/2022</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DC57A8-AE18-4654-B6AF-04B3577165BE}" type="slidenum">
              <a:rPr/>
              <a:t>‹#›</a:t>
            </a:fld>
            <a:endParaRPr/>
          </a:p>
        </p:txBody>
      </p:sp>
    </p:spTree>
    <p:extLst>
      <p:ext uri="{BB962C8B-B14F-4D97-AF65-F5344CB8AC3E}">
        <p14:creationId xmlns:p14="http://schemas.microsoft.com/office/powerpoint/2010/main" val="258139784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8DC57A8-AE18-4654-B6AF-04B3577165BE}" type="slidenum">
              <a:rPr lang="en-US" smtClean="0"/>
              <a:t>1</a:t>
            </a:fld>
            <a:endParaRPr lang="en-US"/>
          </a:p>
        </p:txBody>
      </p:sp>
    </p:spTree>
    <p:extLst>
      <p:ext uri="{BB962C8B-B14F-4D97-AF65-F5344CB8AC3E}">
        <p14:creationId xmlns:p14="http://schemas.microsoft.com/office/powerpoint/2010/main" val="2609676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DC57A8-AE18-4654-B6AF-04B3577165BE}" type="slidenum">
              <a:rPr lang="en-US" smtClean="0"/>
              <a:t>88</a:t>
            </a:fld>
            <a:endParaRPr lang="en-US"/>
          </a:p>
        </p:txBody>
      </p:sp>
    </p:spTree>
    <p:extLst>
      <p:ext uri="{BB962C8B-B14F-4D97-AF65-F5344CB8AC3E}">
        <p14:creationId xmlns:p14="http://schemas.microsoft.com/office/powerpoint/2010/main" val="17713119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265611" y="1752600"/>
            <a:ext cx="6858002" cy="1828800"/>
          </a:xfrm>
        </p:spPr>
        <p:txBody>
          <a:bodyPr anchor="b">
            <a:normAutofit/>
          </a:bodyPr>
          <a:lstStyle>
            <a:lvl1pPr algn="l">
              <a:defRPr sz="5400"/>
            </a:lvl1pPr>
          </a:lstStyle>
          <a:p>
            <a:r>
              <a:rPr lang="en-US"/>
              <a:t>Click to edit Master title style</a:t>
            </a:r>
            <a:endParaRPr/>
          </a:p>
        </p:txBody>
      </p:sp>
      <p:sp>
        <p:nvSpPr>
          <p:cNvPr id="3" name="Subtitle 2"/>
          <p:cNvSpPr>
            <a:spLocks noGrp="1"/>
          </p:cNvSpPr>
          <p:nvPr>
            <p:ph type="subTitle" idx="1"/>
          </p:nvPr>
        </p:nvSpPr>
        <p:spPr>
          <a:xfrm>
            <a:off x="4265610" y="3733800"/>
            <a:ext cx="6858002" cy="914400"/>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Tree>
    <p:extLst>
      <p:ext uri="{BB962C8B-B14F-4D97-AF65-F5344CB8AC3E}">
        <p14:creationId xmlns:p14="http://schemas.microsoft.com/office/powerpoint/2010/main" val="2981203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Pictures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066214" y="421594"/>
            <a:ext cx="2286000" cy="1885508"/>
          </a:xfrm>
        </p:spPr>
        <p:txBody>
          <a:bodyPr>
            <a:normAutofit/>
          </a:bodyPr>
          <a:lstStyle>
            <a:lvl1pPr>
              <a:defRPr sz="2400"/>
            </a:lvl1pPr>
          </a:lstStyle>
          <a:p>
            <a:r>
              <a:rPr lang="en-US"/>
              <a:t>Click to edit Master title style</a:t>
            </a:r>
          </a:p>
        </p:txBody>
      </p:sp>
      <p:grpSp>
        <p:nvGrpSpPr>
          <p:cNvPr id="84" name="Group 83"/>
          <p:cNvGrpSpPr>
            <a:grpSpLocks noChangeAspect="1"/>
          </p:cNvGrpSpPr>
          <p:nvPr/>
        </p:nvGrpSpPr>
        <p:grpSpPr>
          <a:xfrm rot="16200000" flipV="1">
            <a:off x="274315" y="1102304"/>
            <a:ext cx="5053664" cy="4411852"/>
            <a:chOff x="895350" y="3313113"/>
            <a:chExt cx="3613151" cy="2790825"/>
          </a:xfrm>
          <a:solidFill>
            <a:schemeClr val="tx1">
              <a:lumMod val="50000"/>
            </a:schemeClr>
          </a:solidFill>
        </p:grpSpPr>
        <p:sp>
          <p:nvSpPr>
            <p:cNvPr id="85" name="Freeform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86" name="Freeform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87" name="Freeform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88" name="Freeform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89" name="Freeform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90" name="Freeform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91" name="Freeform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92" name="Freeform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93" name="Freeform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94" name="Freeform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95" name="Freeform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96" name="Freeform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grpSp>
      <p:sp>
        <p:nvSpPr>
          <p:cNvPr id="97" name="Picture Placeholder 33" descr="An empty placeholder to add an image. Click on the placeholder and select the image that you wish to add."/>
          <p:cNvSpPr>
            <a:spLocks noGrp="1"/>
          </p:cNvSpPr>
          <p:nvPr>
            <p:ph type="pic" sz="quarter" idx="17"/>
          </p:nvPr>
        </p:nvSpPr>
        <p:spPr>
          <a:xfrm>
            <a:off x="840795" y="1020193"/>
            <a:ext cx="3886200" cy="4572000"/>
          </a:xfrm>
          <a:solidFill>
            <a:schemeClr val="bg2"/>
          </a:solidFill>
          <a:ln w="38100">
            <a:solidFill>
              <a:schemeClr val="bg1"/>
            </a:solidFill>
          </a:ln>
        </p:spPr>
        <p:txBody>
          <a:bodyPr/>
          <a:lstStyle>
            <a:lvl1pPr marL="0" indent="0" algn="ctr">
              <a:buNone/>
              <a:defRPr/>
            </a:lvl1pPr>
          </a:lstStyle>
          <a:p>
            <a:r>
              <a:rPr lang="en-US"/>
              <a:t>Click icon to add picture</a:t>
            </a:r>
            <a:endParaRPr dirty="0"/>
          </a:p>
        </p:txBody>
      </p:sp>
      <p:grpSp>
        <p:nvGrpSpPr>
          <p:cNvPr id="98" name="Group 97"/>
          <p:cNvGrpSpPr/>
          <p:nvPr/>
        </p:nvGrpSpPr>
        <p:grpSpPr>
          <a:xfrm>
            <a:off x="5322489" y="319177"/>
            <a:ext cx="3389607" cy="2710838"/>
            <a:chOff x="895350" y="3313113"/>
            <a:chExt cx="3613151" cy="2790825"/>
          </a:xfrm>
          <a:solidFill>
            <a:schemeClr val="tx1">
              <a:lumMod val="50000"/>
            </a:schemeClr>
          </a:solidFill>
        </p:grpSpPr>
        <p:sp>
          <p:nvSpPr>
            <p:cNvPr id="99" name="Freeform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00" name="Freeform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01" name="Freeform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02" name="Freeform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03" name="Freeform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04" name="Freeform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05" name="Freeform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06" name="Freeform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07" name="Freeform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08" name="Freeform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09" name="Freeform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10" name="Freeform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grpSp>
      <p:sp>
        <p:nvSpPr>
          <p:cNvPr id="111" name="Picture Placeholder 33" descr="An empty placeholder to add an image. Click on the placeholder and select the image that you wish to add."/>
          <p:cNvSpPr>
            <a:spLocks noGrp="1" noChangeAspect="1"/>
          </p:cNvSpPr>
          <p:nvPr>
            <p:ph type="pic" sz="quarter" idx="18"/>
          </p:nvPr>
        </p:nvSpPr>
        <p:spPr>
          <a:xfrm>
            <a:off x="5546780" y="529603"/>
            <a:ext cx="2993366" cy="2305338"/>
          </a:xfrm>
          <a:solidFill>
            <a:schemeClr val="bg2"/>
          </a:solidFill>
          <a:ln w="38100">
            <a:solidFill>
              <a:schemeClr val="bg1"/>
            </a:solidFill>
          </a:ln>
        </p:spPr>
        <p:txBody>
          <a:bodyPr/>
          <a:lstStyle>
            <a:lvl1pPr marL="0" indent="0" algn="ctr">
              <a:buNone/>
              <a:defRPr/>
            </a:lvl1pPr>
          </a:lstStyle>
          <a:p>
            <a:r>
              <a:rPr lang="en-US"/>
              <a:t>Click icon to add picture</a:t>
            </a:r>
            <a:endParaRPr dirty="0"/>
          </a:p>
        </p:txBody>
      </p:sp>
      <p:grpSp>
        <p:nvGrpSpPr>
          <p:cNvPr id="112" name="Group 111"/>
          <p:cNvGrpSpPr/>
          <p:nvPr/>
        </p:nvGrpSpPr>
        <p:grpSpPr>
          <a:xfrm>
            <a:off x="5322489" y="3245640"/>
            <a:ext cx="3389607" cy="2710838"/>
            <a:chOff x="895350" y="3313113"/>
            <a:chExt cx="3613151" cy="2790825"/>
          </a:xfrm>
          <a:solidFill>
            <a:schemeClr val="tx1">
              <a:lumMod val="50000"/>
            </a:schemeClr>
          </a:solidFill>
        </p:grpSpPr>
        <p:sp>
          <p:nvSpPr>
            <p:cNvPr id="113" name="Freeform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14" name="Freeform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15" name="Freeform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16" name="Freeform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17" name="Freeform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18" name="Freeform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19" name="Freeform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20" name="Freeform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21" name="Freeform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22" name="Freeform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23" name="Freeform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24" name="Freeform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grpSp>
      <p:sp>
        <p:nvSpPr>
          <p:cNvPr id="125" name="Picture Placeholder 33" descr="An empty placeholder to add an image. Click on the placeholder and select the image that you wish to add."/>
          <p:cNvSpPr>
            <a:spLocks noGrp="1" noChangeAspect="1"/>
          </p:cNvSpPr>
          <p:nvPr>
            <p:ph type="pic" sz="quarter" idx="19"/>
          </p:nvPr>
        </p:nvSpPr>
        <p:spPr>
          <a:xfrm>
            <a:off x="5546780" y="3456066"/>
            <a:ext cx="2993366" cy="2305338"/>
          </a:xfrm>
          <a:solidFill>
            <a:schemeClr val="bg2"/>
          </a:solidFill>
          <a:ln w="38100">
            <a:solidFill>
              <a:schemeClr val="bg1"/>
            </a:solidFill>
          </a:ln>
        </p:spPr>
        <p:txBody>
          <a:bodyPr/>
          <a:lstStyle>
            <a:lvl1pPr marL="0" indent="0" algn="ctr">
              <a:buNone/>
              <a:defRPr/>
            </a:lvl1pPr>
          </a:lstStyle>
          <a:p>
            <a:r>
              <a:rPr lang="en-US"/>
              <a:t>Click icon to add picture</a:t>
            </a:r>
            <a:endParaRPr dirty="0"/>
          </a:p>
        </p:txBody>
      </p:sp>
      <p:sp>
        <p:nvSpPr>
          <p:cNvPr id="126" name="Text Placeholder 3"/>
          <p:cNvSpPr>
            <a:spLocks noGrp="1"/>
          </p:cNvSpPr>
          <p:nvPr>
            <p:ph type="body" sz="half" idx="21"/>
          </p:nvPr>
        </p:nvSpPr>
        <p:spPr>
          <a:xfrm>
            <a:off x="9066214" y="2484992"/>
            <a:ext cx="2286000" cy="3248729"/>
          </a:xfrm>
        </p:spPr>
        <p:txBody>
          <a:bodyPr anchor="t" anchorCtr="0">
            <a:normAutofit/>
          </a:bodyPr>
          <a:lstStyle>
            <a:lvl1pPr marL="0" indent="0">
              <a:spcBef>
                <a:spcPts val="16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Slide Number Placeholder 7"/>
          <p:cNvSpPr>
            <a:spLocks noGrp="1"/>
          </p:cNvSpPr>
          <p:nvPr>
            <p:ph type="sldNum" sz="quarter" idx="12"/>
          </p:nvPr>
        </p:nvSpPr>
        <p:spPr/>
        <p:txBody>
          <a:bodyPr/>
          <a:lstStyle/>
          <a:p>
            <a:fld id="{022B156B-59AE-415F-B24B-8756D48BB977}" type="slidenum">
              <a:rPr/>
              <a:pPr/>
              <a:t>‹#›</a:t>
            </a:fld>
            <a:endParaRPr/>
          </a:p>
        </p:txBody>
      </p:sp>
      <p:sp>
        <p:nvSpPr>
          <p:cNvPr id="7" name="Footer Placeholder 6"/>
          <p:cNvSpPr>
            <a:spLocks noGrp="1"/>
          </p:cNvSpPr>
          <p:nvPr>
            <p:ph type="ftr" sz="quarter" idx="11"/>
          </p:nvPr>
        </p:nvSpPr>
        <p:spPr/>
        <p:txBody>
          <a:bodyPr/>
          <a:lstStyle/>
          <a:p>
            <a:endParaRPr/>
          </a:p>
        </p:txBody>
      </p:sp>
      <p:sp>
        <p:nvSpPr>
          <p:cNvPr id="6" name="Date Placeholder 5"/>
          <p:cNvSpPr>
            <a:spLocks noGrp="1"/>
          </p:cNvSpPr>
          <p:nvPr>
            <p:ph type="dt" sz="half" idx="10"/>
          </p:nvPr>
        </p:nvSpPr>
        <p:spPr/>
        <p:txBody>
          <a:bodyPr/>
          <a:lstStyle/>
          <a:p>
            <a:fld id="{842480D5-3D11-48CD-A46A-591BDF1A5837}" type="datetime1">
              <a:rPr lang="en-US" smtClean="0"/>
              <a:t>5/30/2022</a:t>
            </a:fld>
            <a:endParaRPr/>
          </a:p>
        </p:txBody>
      </p:sp>
    </p:spTree>
    <p:extLst>
      <p:ext uri="{BB962C8B-B14F-4D97-AF65-F5344CB8AC3E}">
        <p14:creationId xmlns:p14="http://schemas.microsoft.com/office/powerpoint/2010/main" val="78742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11732" y="1330347"/>
            <a:ext cx="3840480" cy="2103120"/>
          </a:xfrm>
        </p:spPr>
        <p:txBody>
          <a:bodyPr anchor="b">
            <a:normAutofit/>
          </a:bodyPr>
          <a:lstStyle>
            <a:lvl1pPr>
              <a:defRPr sz="3600"/>
            </a:lvl1pPr>
          </a:lstStyle>
          <a:p>
            <a:r>
              <a:rPr lang="en-US"/>
              <a:t>Click to edit Master title style</a:t>
            </a:r>
            <a:endParaRPr dirty="0"/>
          </a:p>
        </p:txBody>
      </p:sp>
      <p:sp>
        <p:nvSpPr>
          <p:cNvPr id="3" name="Content Placeholder 2"/>
          <p:cNvSpPr>
            <a:spLocks noGrp="1"/>
          </p:cNvSpPr>
          <p:nvPr>
            <p:ph idx="1"/>
          </p:nvPr>
        </p:nvSpPr>
        <p:spPr>
          <a:xfrm>
            <a:off x="836613" y="914400"/>
            <a:ext cx="6172201" cy="50292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7511732" y="3555523"/>
            <a:ext cx="3840480" cy="2388077"/>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a:xfrm>
            <a:off x="1065213" y="6019801"/>
            <a:ext cx="762000" cy="228600"/>
          </a:xfrm>
        </p:spPr>
        <p:txBody>
          <a:bodyPr/>
          <a:lstStyle>
            <a:lvl1pPr algn="l">
              <a:defRPr/>
            </a:lvl1pPr>
          </a:lstStyle>
          <a:p>
            <a:fld id="{022B156B-59AE-415F-B24B-8756D48BB977}" type="slidenum">
              <a:rPr/>
              <a:pPr/>
              <a:t>‹#›</a:t>
            </a:fld>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a:xfrm>
            <a:off x="8075611" y="6019801"/>
            <a:ext cx="1396260" cy="228600"/>
          </a:xfrm>
        </p:spPr>
        <p:txBody>
          <a:bodyPr/>
          <a:lstStyle/>
          <a:p>
            <a:fld id="{B5D0DC35-9BD7-4EC1-9393-E1F15FD4BBC7}" type="datetime1">
              <a:rPr lang="en-US" smtClean="0"/>
              <a:t>5/30/2022</a:t>
            </a:fld>
            <a:endParaRPr/>
          </a:p>
        </p:txBody>
      </p:sp>
    </p:spTree>
    <p:extLst>
      <p:ext uri="{BB962C8B-B14F-4D97-AF65-F5344CB8AC3E}">
        <p14:creationId xmlns:p14="http://schemas.microsoft.com/office/powerpoint/2010/main" val="123976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492891" y="1330347"/>
            <a:ext cx="3840480" cy="2103120"/>
          </a:xfrm>
        </p:spPr>
        <p:txBody>
          <a:bodyPr anchor="b">
            <a:normAutofit/>
          </a:bodyPr>
          <a:lstStyle>
            <a:lvl1pPr>
              <a:defRPr sz="3600"/>
            </a:lvl1pPr>
          </a:lstStyle>
          <a:p>
            <a:r>
              <a:rPr lang="en-US"/>
              <a:t>Click to edit Master title style</a:t>
            </a:r>
            <a:endParaRPr dirty="0"/>
          </a:p>
        </p:txBody>
      </p:sp>
      <p:grpSp>
        <p:nvGrpSpPr>
          <p:cNvPr id="8" name="Group 7"/>
          <p:cNvGrpSpPr/>
          <p:nvPr/>
        </p:nvGrpSpPr>
        <p:grpSpPr>
          <a:xfrm>
            <a:off x="595546" y="781398"/>
            <a:ext cx="6433398" cy="5053665"/>
            <a:chOff x="5162444" y="781398"/>
            <a:chExt cx="6433398" cy="5053665"/>
          </a:xfrm>
        </p:grpSpPr>
        <p:sp>
          <p:nvSpPr>
            <p:cNvPr id="9" name="Freeform 42"/>
            <p:cNvSpPr>
              <a:spLocks/>
            </p:cNvSpPr>
            <p:nvPr/>
          </p:nvSpPr>
          <p:spPr bwMode="auto">
            <a:xfrm rot="16200000" flipV="1">
              <a:off x="3342557" y="3275021"/>
              <a:ext cx="3827994" cy="17568"/>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a:p>
          </p:txBody>
        </p:sp>
        <p:sp>
          <p:nvSpPr>
            <p:cNvPr id="10" name="Freeform 43"/>
            <p:cNvSpPr>
              <a:spLocks/>
            </p:cNvSpPr>
            <p:nvPr/>
          </p:nvSpPr>
          <p:spPr bwMode="auto">
            <a:xfrm rot="16200000" flipV="1">
              <a:off x="9565728" y="3299447"/>
              <a:ext cx="3836876" cy="17568"/>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a:p>
          </p:txBody>
        </p:sp>
        <p:grpSp>
          <p:nvGrpSpPr>
            <p:cNvPr id="11" name="Group 10"/>
            <p:cNvGrpSpPr/>
            <p:nvPr/>
          </p:nvGrpSpPr>
          <p:grpSpPr>
            <a:xfrm>
              <a:off x="5814205" y="859113"/>
              <a:ext cx="5129146" cy="4880471"/>
              <a:chOff x="7856559" y="859113"/>
              <a:chExt cx="3086791" cy="4880471"/>
            </a:xfrm>
          </p:grpSpPr>
          <p:sp>
            <p:nvSpPr>
              <p:cNvPr id="20" name="Freeform 41"/>
              <p:cNvSpPr>
                <a:spLocks/>
              </p:cNvSpPr>
              <p:nvPr/>
            </p:nvSpPr>
            <p:spPr bwMode="auto">
              <a:xfrm rot="16200000" flipV="1">
                <a:off x="9392183" y="4188416"/>
                <a:ext cx="15544" cy="3086791"/>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a:p>
            </p:txBody>
          </p:sp>
          <p:sp>
            <p:nvSpPr>
              <p:cNvPr id="21" name="Freeform 44"/>
              <p:cNvSpPr>
                <a:spLocks/>
              </p:cNvSpPr>
              <p:nvPr/>
            </p:nvSpPr>
            <p:spPr bwMode="auto">
              <a:xfrm rot="16200000" flipV="1">
                <a:off x="9366943" y="-651271"/>
                <a:ext cx="13322" cy="3034090"/>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a:p>
            </p:txBody>
          </p:sp>
        </p:grpSp>
        <p:sp>
          <p:nvSpPr>
            <p:cNvPr id="12" name="Freeform 45"/>
            <p:cNvSpPr>
              <a:spLocks noEditPoints="1"/>
            </p:cNvSpPr>
            <p:nvPr/>
          </p:nvSpPr>
          <p:spPr bwMode="auto">
            <a:xfrm rot="16200000" flipV="1">
              <a:off x="5186001" y="5323012"/>
              <a:ext cx="477390" cy="524504"/>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a:p>
          </p:txBody>
        </p:sp>
        <p:sp>
          <p:nvSpPr>
            <p:cNvPr id="13" name="Freeform 46"/>
            <p:cNvSpPr>
              <a:spLocks noEditPoints="1"/>
            </p:cNvSpPr>
            <p:nvPr/>
          </p:nvSpPr>
          <p:spPr bwMode="auto">
            <a:xfrm rot="16200000" flipV="1">
              <a:off x="5197295" y="5324846"/>
              <a:ext cx="477390" cy="511956"/>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a:p>
          </p:txBody>
        </p:sp>
        <p:sp>
          <p:nvSpPr>
            <p:cNvPr id="14" name="Freeform 47"/>
            <p:cNvSpPr>
              <a:spLocks noEditPoints="1"/>
            </p:cNvSpPr>
            <p:nvPr/>
          </p:nvSpPr>
          <p:spPr bwMode="auto">
            <a:xfrm rot="16200000" flipV="1">
              <a:off x="11076843" y="5321082"/>
              <a:ext cx="508476" cy="519485"/>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a:p>
          </p:txBody>
        </p:sp>
        <p:sp>
          <p:nvSpPr>
            <p:cNvPr id="15" name="Freeform 48"/>
            <p:cNvSpPr>
              <a:spLocks noEditPoints="1"/>
            </p:cNvSpPr>
            <p:nvPr/>
          </p:nvSpPr>
          <p:spPr bwMode="auto">
            <a:xfrm rot="16200000" flipV="1">
              <a:off x="11093207" y="5321324"/>
              <a:ext cx="470728" cy="534543"/>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a:p>
          </p:txBody>
        </p:sp>
        <p:sp>
          <p:nvSpPr>
            <p:cNvPr id="16" name="Freeform 49"/>
            <p:cNvSpPr>
              <a:spLocks noEditPoints="1"/>
            </p:cNvSpPr>
            <p:nvPr/>
          </p:nvSpPr>
          <p:spPr bwMode="auto">
            <a:xfrm rot="16200000" flipV="1">
              <a:off x="11051654" y="771453"/>
              <a:ext cx="468508" cy="519485"/>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a:p>
          </p:txBody>
        </p:sp>
        <p:sp>
          <p:nvSpPr>
            <p:cNvPr id="17" name="Freeform 50"/>
            <p:cNvSpPr>
              <a:spLocks noEditPoints="1"/>
            </p:cNvSpPr>
            <p:nvPr/>
          </p:nvSpPr>
          <p:spPr bwMode="auto">
            <a:xfrm rot="16200000" flipV="1">
              <a:off x="11044126" y="786511"/>
              <a:ext cx="468508" cy="489370"/>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a:p>
          </p:txBody>
        </p:sp>
        <p:sp>
          <p:nvSpPr>
            <p:cNvPr id="18" name="Freeform 51"/>
            <p:cNvSpPr>
              <a:spLocks noEditPoints="1"/>
            </p:cNvSpPr>
            <p:nvPr/>
          </p:nvSpPr>
          <p:spPr bwMode="auto">
            <a:xfrm rot="16200000" flipV="1">
              <a:off x="5232723" y="721157"/>
              <a:ext cx="424100" cy="544581"/>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a:p>
          </p:txBody>
        </p:sp>
        <p:sp>
          <p:nvSpPr>
            <p:cNvPr id="19" name="Freeform 52"/>
            <p:cNvSpPr>
              <a:spLocks noEditPoints="1"/>
            </p:cNvSpPr>
            <p:nvPr/>
          </p:nvSpPr>
          <p:spPr bwMode="auto">
            <a:xfrm rot="16200000" flipV="1">
              <a:off x="5241796" y="749729"/>
              <a:ext cx="428541" cy="491879"/>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a:p>
          </p:txBody>
        </p:sp>
      </p:grpSp>
      <p:sp>
        <p:nvSpPr>
          <p:cNvPr id="3" name="Picture Placeholder 2" descr="An empty placeholder to add an image. Click on the placeholder and select the image that you wish to add."/>
          <p:cNvSpPr>
            <a:spLocks noGrp="1"/>
          </p:cNvSpPr>
          <p:nvPr>
            <p:ph type="pic" idx="1"/>
          </p:nvPr>
        </p:nvSpPr>
        <p:spPr>
          <a:xfrm>
            <a:off x="836613" y="1031195"/>
            <a:ext cx="5943600" cy="4572000"/>
          </a:xfrm>
          <a:solidFill>
            <a:schemeClr val="accent2">
              <a:lumMod val="40000"/>
              <a:lumOff val="60000"/>
            </a:schemeClr>
          </a:solidFill>
          <a:ln w="38100">
            <a:solidFill>
              <a:schemeClr val="bg1"/>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492891" y="3555521"/>
            <a:ext cx="3840480" cy="2168517"/>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022B156B-59AE-415F-B24B-8756D48BB977}" type="slidenum">
              <a:rPr/>
              <a:t>‹#›</a:t>
            </a:fld>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FF08ACAF-2861-4D4E-AB57-75CC4ECC566E}" type="datetime1">
              <a:rPr lang="en-US" smtClean="0"/>
              <a:t>5/30/2022</a:t>
            </a:fld>
            <a:endParaRPr/>
          </a:p>
        </p:txBody>
      </p:sp>
    </p:spTree>
    <p:extLst>
      <p:ext uri="{BB962C8B-B14F-4D97-AF65-F5344CB8AC3E}">
        <p14:creationId xmlns:p14="http://schemas.microsoft.com/office/powerpoint/2010/main" val="265957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Slide Number Placeholder 5"/>
          <p:cNvSpPr>
            <a:spLocks noGrp="1"/>
          </p:cNvSpPr>
          <p:nvPr>
            <p:ph type="sldNum" sz="quarter" idx="12"/>
          </p:nvPr>
        </p:nvSpPr>
        <p:spPr/>
        <p:txBody>
          <a:bodyPr/>
          <a:lstStyle/>
          <a:p>
            <a:fld id="{022B156B-59AE-415F-B24B-8756D48BB977}" type="slidenum">
              <a:rPr/>
              <a:t>‹#›</a:t>
            </a:fld>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DA7CAC1B-F53C-4C08-BFA1-22368922614C}" type="datetime1">
              <a:rPr lang="en-US" smtClean="0"/>
              <a:t>5/30/2022</a:t>
            </a:fld>
            <a:endParaRPr/>
          </a:p>
        </p:txBody>
      </p:sp>
    </p:spTree>
    <p:extLst>
      <p:ext uri="{BB962C8B-B14F-4D97-AF65-F5344CB8AC3E}">
        <p14:creationId xmlns:p14="http://schemas.microsoft.com/office/powerpoint/2010/main" val="2447936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624268" y="304800"/>
            <a:ext cx="1729531" cy="56769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838199" y="304800"/>
            <a:ext cx="8633671" cy="5676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Slide Number Placeholder 5"/>
          <p:cNvSpPr>
            <a:spLocks noGrp="1"/>
          </p:cNvSpPr>
          <p:nvPr>
            <p:ph type="sldNum" sz="quarter" idx="12"/>
          </p:nvPr>
        </p:nvSpPr>
        <p:spPr/>
        <p:txBody>
          <a:bodyPr/>
          <a:lstStyle/>
          <a:p>
            <a:fld id="{022B156B-59AE-415F-B24B-8756D48BB977}" type="slidenum">
              <a:rPr/>
              <a:t>‹#›</a:t>
            </a:fld>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9C45C41-576C-4435-96B4-86B4F03F2E07}" type="datetime1">
              <a:rPr lang="en-US" smtClean="0"/>
              <a:t>5/30/2022</a:t>
            </a:fld>
            <a:endParaRPr/>
          </a:p>
        </p:txBody>
      </p:sp>
    </p:spTree>
    <p:extLst>
      <p:ext uri="{BB962C8B-B14F-4D97-AF65-F5344CB8AC3E}">
        <p14:creationId xmlns:p14="http://schemas.microsoft.com/office/powerpoint/2010/main" val="4205803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Slide Number Placeholder 5"/>
          <p:cNvSpPr>
            <a:spLocks noGrp="1"/>
          </p:cNvSpPr>
          <p:nvPr>
            <p:ph type="sldNum" sz="quarter" idx="12"/>
          </p:nvPr>
        </p:nvSpPr>
        <p:spPr>
          <a:xfrm>
            <a:off x="11430000" y="6606396"/>
            <a:ext cx="762000" cy="228600"/>
          </a:xfrm>
        </p:spPr>
        <p:txBody>
          <a:bodyPr/>
          <a:lstStyle>
            <a:lvl1pPr algn="r">
              <a:defRPr sz="1300" b="1" i="0">
                <a:solidFill>
                  <a:schemeClr val="bg1"/>
                </a:solidFill>
              </a:defRPr>
            </a:lvl1pPr>
          </a:lstStyle>
          <a:p>
            <a:fld id="{022B156B-59AE-415F-B24B-8756D48BB977}" type="slidenum">
              <a:rPr lang="en-US" smtClean="0"/>
              <a:pPr/>
              <a:t>‹#›</a:t>
            </a:fld>
            <a:endParaRPr lang="en-US" dirty="0"/>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AD34C86E-88C2-4FA9-82B3-8116EE4A0921}" type="datetime1">
              <a:rPr lang="en-US" smtClean="0"/>
              <a:t>5/30/2022</a:t>
            </a:fld>
            <a:endParaRPr/>
          </a:p>
        </p:txBody>
      </p:sp>
    </p:spTree>
    <p:extLst>
      <p:ext uri="{BB962C8B-B14F-4D97-AF65-F5344CB8AC3E}">
        <p14:creationId xmlns:p14="http://schemas.microsoft.com/office/powerpoint/2010/main" val="339630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65613" y="1828800"/>
            <a:ext cx="6858002" cy="1828800"/>
          </a:xfrm>
        </p:spPr>
        <p:txBody>
          <a:bodyPr anchor="b">
            <a:normAutofit/>
          </a:bodyPr>
          <a:lstStyle>
            <a:lvl1pPr>
              <a:defRPr sz="4400"/>
            </a:lvl1pPr>
          </a:lstStyle>
          <a:p>
            <a:r>
              <a:rPr lang="en-US"/>
              <a:t>Click to edit Master title style</a:t>
            </a:r>
            <a:endParaRPr/>
          </a:p>
        </p:txBody>
      </p:sp>
      <p:sp>
        <p:nvSpPr>
          <p:cNvPr id="3" name="Text Placeholder 2"/>
          <p:cNvSpPr>
            <a:spLocks noGrp="1"/>
          </p:cNvSpPr>
          <p:nvPr>
            <p:ph type="body" idx="1"/>
          </p:nvPr>
        </p:nvSpPr>
        <p:spPr>
          <a:xfrm>
            <a:off x="4265610" y="3733800"/>
            <a:ext cx="6858002" cy="914400"/>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229257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065212" y="1825625"/>
            <a:ext cx="4954588" cy="41879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172200" y="1825625"/>
            <a:ext cx="4951414" cy="41879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Slide Number Placeholder 6"/>
          <p:cNvSpPr>
            <a:spLocks noGrp="1"/>
          </p:cNvSpPr>
          <p:nvPr>
            <p:ph type="sldNum" sz="quarter" idx="12"/>
          </p:nvPr>
        </p:nvSpPr>
        <p:spPr/>
        <p:txBody>
          <a:bodyPr/>
          <a:lstStyle/>
          <a:p>
            <a:fld id="{022B156B-59AE-415F-B24B-8756D48BB977}" type="slidenum">
              <a:rPr/>
              <a:t>‹#›</a:t>
            </a:fld>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332CFF13-7D77-4EBF-B679-9BB1144874BE}" type="datetime1">
              <a:rPr lang="en-US" smtClean="0"/>
              <a:t>5/30/2022</a:t>
            </a:fld>
            <a:endParaRPr/>
          </a:p>
        </p:txBody>
      </p:sp>
    </p:spTree>
    <p:extLst>
      <p:ext uri="{BB962C8B-B14F-4D97-AF65-F5344CB8AC3E}">
        <p14:creationId xmlns:p14="http://schemas.microsoft.com/office/powerpoint/2010/main" val="2972755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9848" y="1681163"/>
            <a:ext cx="4956048"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505075"/>
            <a:ext cx="4956048" cy="3476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172200" y="1681163"/>
            <a:ext cx="4956048"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4956048" cy="3476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Slide Number Placeholder 8"/>
          <p:cNvSpPr>
            <a:spLocks noGrp="1"/>
          </p:cNvSpPr>
          <p:nvPr>
            <p:ph type="sldNum" sz="quarter" idx="12"/>
          </p:nvPr>
        </p:nvSpPr>
        <p:spPr/>
        <p:txBody>
          <a:bodyPr/>
          <a:lstStyle/>
          <a:p>
            <a:fld id="{022B156B-59AE-415F-B24B-8756D48BB977}" type="slidenum">
              <a:rPr/>
              <a:t>‹#›</a:t>
            </a:fld>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2EEA5FA8-5EBF-49E8-A532-D3E131C9744F}" type="datetime1">
              <a:rPr lang="en-US" smtClean="0"/>
              <a:t>5/30/2022</a:t>
            </a:fld>
            <a:endParaRPr/>
          </a:p>
        </p:txBody>
      </p:sp>
    </p:spTree>
    <p:extLst>
      <p:ext uri="{BB962C8B-B14F-4D97-AF65-F5344CB8AC3E}">
        <p14:creationId xmlns:p14="http://schemas.microsoft.com/office/powerpoint/2010/main" val="2318571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5" name="Slide Number Placeholder 4"/>
          <p:cNvSpPr>
            <a:spLocks noGrp="1"/>
          </p:cNvSpPr>
          <p:nvPr>
            <p:ph type="sldNum" sz="quarter" idx="12"/>
          </p:nvPr>
        </p:nvSpPr>
        <p:spPr/>
        <p:txBody>
          <a:bodyPr/>
          <a:lstStyle/>
          <a:p>
            <a:fld id="{022B156B-59AE-415F-B24B-8756D48BB977}" type="slidenum">
              <a:rPr/>
              <a:t>‹#›</a:t>
            </a:fld>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EFDE1C93-8656-4FD9-B51F-095FCEAABC13}" type="datetime1">
              <a:rPr lang="en-US" smtClean="0"/>
              <a:t>5/30/2022</a:t>
            </a:fld>
            <a:endParaRPr/>
          </a:p>
        </p:txBody>
      </p:sp>
    </p:spTree>
    <p:extLst>
      <p:ext uri="{BB962C8B-B14F-4D97-AF65-F5344CB8AC3E}">
        <p14:creationId xmlns:p14="http://schemas.microsoft.com/office/powerpoint/2010/main" val="3512816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2B156B-59AE-415F-B24B-8756D48BB977}" type="slidenum">
              <a:rPr/>
              <a:t>‹#›</a:t>
            </a:fld>
            <a:endParaRPr/>
          </a:p>
        </p:txBody>
      </p:sp>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6C20ABF8-9487-4E15-B341-C7AF63572276}" type="datetime1">
              <a:rPr lang="en-US" smtClean="0"/>
              <a:t>5/30/2022</a:t>
            </a:fld>
            <a:endParaRPr/>
          </a:p>
        </p:txBody>
      </p:sp>
    </p:spTree>
    <p:extLst>
      <p:ext uri="{BB962C8B-B14F-4D97-AF65-F5344CB8AC3E}">
        <p14:creationId xmlns:p14="http://schemas.microsoft.com/office/powerpoint/2010/main" val="847874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Pictures with Captions">
    <p:spTree>
      <p:nvGrpSpPr>
        <p:cNvPr id="1" name=""/>
        <p:cNvGrpSpPr/>
        <p:nvPr/>
      </p:nvGrpSpPr>
      <p:grpSpPr>
        <a:xfrm>
          <a:off x="0" y="0"/>
          <a:ext cx="0" cy="0"/>
          <a:chOff x="0" y="0"/>
          <a:chExt cx="0" cy="0"/>
        </a:xfrm>
      </p:grpSpPr>
      <p:sp>
        <p:nvSpPr>
          <p:cNvPr id="2" name="Title 1"/>
          <p:cNvSpPr>
            <a:spLocks noGrp="1"/>
          </p:cNvSpPr>
          <p:nvPr>
            <p:ph type="title"/>
          </p:nvPr>
        </p:nvSpPr>
        <p:spPr>
          <a:xfrm>
            <a:off x="1065212" y="304799"/>
            <a:ext cx="10058402" cy="1216152"/>
          </a:xfrm>
        </p:spPr>
        <p:txBody>
          <a:bodyPr/>
          <a:lstStyle>
            <a:lvl1pPr>
              <a:defRPr/>
            </a:lvl1pPr>
          </a:lstStyle>
          <a:p>
            <a:r>
              <a:rPr lang="en-US"/>
              <a:t>Click to edit Master title style</a:t>
            </a:r>
            <a:endParaRPr lang="en-US" dirty="0"/>
          </a:p>
        </p:txBody>
      </p:sp>
      <p:grpSp>
        <p:nvGrpSpPr>
          <p:cNvPr id="9" name="Group 8"/>
          <p:cNvGrpSpPr/>
          <p:nvPr/>
        </p:nvGrpSpPr>
        <p:grpSpPr>
          <a:xfrm>
            <a:off x="1052422" y="1733550"/>
            <a:ext cx="4360503" cy="3050038"/>
            <a:chOff x="895350" y="3313113"/>
            <a:chExt cx="3613151" cy="2790825"/>
          </a:xfrm>
          <a:solidFill>
            <a:schemeClr val="tx1">
              <a:lumMod val="50000"/>
            </a:schemeClr>
          </a:solidFill>
        </p:grpSpPr>
        <p:sp>
          <p:nvSpPr>
            <p:cNvPr id="10" name="Freeform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1" name="Freeform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2" name="Freeform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3" name="Freeform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4" name="Freeform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5" name="Freeform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6" name="Freeform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7" name="Freeform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8" name="Freeform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9" name="Freeform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20" name="Freeform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21" name="Freeform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grpSp>
      <p:sp>
        <p:nvSpPr>
          <p:cNvPr id="36" name="Picture Placeholder 33" descr="An empty placeholder to add an image. Click on the placeholder and select the image that you wish to add."/>
          <p:cNvSpPr>
            <a:spLocks noGrp="1" noChangeAspect="1"/>
          </p:cNvSpPr>
          <p:nvPr>
            <p:ph type="pic" sz="quarter" idx="17"/>
          </p:nvPr>
        </p:nvSpPr>
        <p:spPr>
          <a:xfrm>
            <a:off x="1265028" y="1900210"/>
            <a:ext cx="3935536" cy="2571736"/>
          </a:xfrm>
          <a:solidFill>
            <a:schemeClr val="bg2"/>
          </a:solidFill>
          <a:ln w="38100">
            <a:solidFill>
              <a:schemeClr val="bg1"/>
            </a:solidFill>
          </a:ln>
        </p:spPr>
        <p:txBody>
          <a:bodyPr/>
          <a:lstStyle>
            <a:lvl1pPr marL="0" indent="0" algn="ctr">
              <a:buNone/>
              <a:defRPr/>
            </a:lvl1pPr>
          </a:lstStyle>
          <a:p>
            <a:r>
              <a:rPr lang="en-US"/>
              <a:t>Click icon to add picture</a:t>
            </a:r>
            <a:endParaRPr dirty="0"/>
          </a:p>
        </p:txBody>
      </p:sp>
      <p:sp>
        <p:nvSpPr>
          <p:cNvPr id="39" name="Text Placeholder 3"/>
          <p:cNvSpPr>
            <a:spLocks noGrp="1"/>
          </p:cNvSpPr>
          <p:nvPr>
            <p:ph type="body" sz="half" idx="2"/>
          </p:nvPr>
        </p:nvSpPr>
        <p:spPr>
          <a:xfrm>
            <a:off x="1052423" y="4935990"/>
            <a:ext cx="4368980" cy="1007610"/>
          </a:xfrm>
        </p:spPr>
        <p:txBody>
          <a:bodyPr>
            <a:normAutofit/>
          </a:bodyPr>
          <a:lstStyle>
            <a:lvl1pPr marL="0" indent="0">
              <a:spcBef>
                <a:spcPts val="16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22" name="Group 21"/>
          <p:cNvGrpSpPr/>
          <p:nvPr/>
        </p:nvGrpSpPr>
        <p:grpSpPr>
          <a:xfrm>
            <a:off x="6763111" y="1733550"/>
            <a:ext cx="4360503" cy="3050038"/>
            <a:chOff x="895350" y="3313113"/>
            <a:chExt cx="3613151" cy="2790825"/>
          </a:xfrm>
          <a:solidFill>
            <a:schemeClr val="tx1">
              <a:lumMod val="50000"/>
            </a:schemeClr>
          </a:solidFill>
        </p:grpSpPr>
        <p:sp>
          <p:nvSpPr>
            <p:cNvPr id="23" name="Freeform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24" name="Freeform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25" name="Freeform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26" name="Freeform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27" name="Freeform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28" name="Freeform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29" name="Freeform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30" name="Freeform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31" name="Freeform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32" name="Freeform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33" name="Freeform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34" name="Freeform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grpSp>
      <p:sp>
        <p:nvSpPr>
          <p:cNvPr id="37" name="Picture Placeholder 33" descr="An empty placeholder to add an image. Click on the placeholder and select the image that you wish to add."/>
          <p:cNvSpPr>
            <a:spLocks noGrp="1" noChangeAspect="1"/>
          </p:cNvSpPr>
          <p:nvPr>
            <p:ph type="pic" sz="quarter" idx="18"/>
          </p:nvPr>
        </p:nvSpPr>
        <p:spPr>
          <a:xfrm>
            <a:off x="6975717" y="1900210"/>
            <a:ext cx="3935536" cy="2571736"/>
          </a:xfrm>
          <a:solidFill>
            <a:schemeClr val="bg2"/>
          </a:solidFill>
          <a:ln w="38100">
            <a:solidFill>
              <a:schemeClr val="bg1"/>
            </a:solidFill>
          </a:ln>
        </p:spPr>
        <p:txBody>
          <a:bodyPr/>
          <a:lstStyle>
            <a:lvl1pPr marL="0" indent="0" algn="ctr">
              <a:buNone/>
              <a:defRPr/>
            </a:lvl1pPr>
          </a:lstStyle>
          <a:p>
            <a:r>
              <a:rPr lang="en-US"/>
              <a:t>Click icon to add picture</a:t>
            </a:r>
            <a:endParaRPr dirty="0"/>
          </a:p>
        </p:txBody>
      </p:sp>
      <p:sp>
        <p:nvSpPr>
          <p:cNvPr id="40" name="Text Placeholder 3"/>
          <p:cNvSpPr>
            <a:spLocks noGrp="1"/>
          </p:cNvSpPr>
          <p:nvPr>
            <p:ph type="body" sz="half" idx="19"/>
          </p:nvPr>
        </p:nvSpPr>
        <p:spPr>
          <a:xfrm>
            <a:off x="6742908" y="4935990"/>
            <a:ext cx="4368980" cy="1007610"/>
          </a:xfrm>
        </p:spPr>
        <p:txBody>
          <a:bodyPr>
            <a:normAutofit/>
          </a:bodyPr>
          <a:lstStyle>
            <a:lvl1pPr marL="0" indent="0">
              <a:spcBef>
                <a:spcPts val="16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Slide Number Placeholder 7"/>
          <p:cNvSpPr>
            <a:spLocks noGrp="1"/>
          </p:cNvSpPr>
          <p:nvPr>
            <p:ph type="sldNum" sz="quarter" idx="12"/>
          </p:nvPr>
        </p:nvSpPr>
        <p:spPr/>
        <p:txBody>
          <a:bodyPr/>
          <a:lstStyle/>
          <a:p>
            <a:fld id="{022B156B-59AE-415F-B24B-8756D48BB977}" type="slidenum">
              <a:rPr/>
              <a:pPr/>
              <a:t>‹#›</a:t>
            </a:fld>
            <a:endParaRPr/>
          </a:p>
        </p:txBody>
      </p:sp>
      <p:sp>
        <p:nvSpPr>
          <p:cNvPr id="7" name="Footer Placeholder 6"/>
          <p:cNvSpPr>
            <a:spLocks noGrp="1"/>
          </p:cNvSpPr>
          <p:nvPr>
            <p:ph type="ftr" sz="quarter" idx="11"/>
          </p:nvPr>
        </p:nvSpPr>
        <p:spPr/>
        <p:txBody>
          <a:bodyPr/>
          <a:lstStyle/>
          <a:p>
            <a:endParaRPr/>
          </a:p>
        </p:txBody>
      </p:sp>
      <p:sp>
        <p:nvSpPr>
          <p:cNvPr id="6" name="Date Placeholder 5"/>
          <p:cNvSpPr>
            <a:spLocks noGrp="1"/>
          </p:cNvSpPr>
          <p:nvPr>
            <p:ph type="dt" sz="half" idx="10"/>
          </p:nvPr>
        </p:nvSpPr>
        <p:spPr/>
        <p:txBody>
          <a:bodyPr/>
          <a:lstStyle/>
          <a:p>
            <a:fld id="{F01797E8-CCC6-4423-BF01-968F80476819}" type="datetime1">
              <a:rPr lang="en-US" smtClean="0"/>
              <a:t>5/30/2022</a:t>
            </a:fld>
            <a:endParaRPr/>
          </a:p>
        </p:txBody>
      </p:sp>
    </p:spTree>
    <p:extLst>
      <p:ext uri="{BB962C8B-B14F-4D97-AF65-F5344CB8AC3E}">
        <p14:creationId xmlns:p14="http://schemas.microsoft.com/office/powerpoint/2010/main" val="116827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Pictures with Captio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52" name="Group 51"/>
          <p:cNvGrpSpPr>
            <a:grpSpLocks noChangeAspect="1"/>
          </p:cNvGrpSpPr>
          <p:nvPr/>
        </p:nvGrpSpPr>
        <p:grpSpPr>
          <a:xfrm rot="5400000">
            <a:off x="1045139" y="1678105"/>
            <a:ext cx="3123347" cy="3089730"/>
            <a:chOff x="895350" y="3313113"/>
            <a:chExt cx="3613151" cy="2790825"/>
          </a:xfrm>
          <a:solidFill>
            <a:schemeClr val="tx1">
              <a:lumMod val="50000"/>
            </a:schemeClr>
          </a:solidFill>
        </p:grpSpPr>
        <p:sp>
          <p:nvSpPr>
            <p:cNvPr id="53" name="Freeform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54" name="Freeform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55" name="Freeform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56" name="Freeform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57" name="Freeform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58" name="Freeform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59" name="Freeform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60" name="Freeform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61" name="Freeform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62" name="Freeform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63" name="Freeform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64" name="Freeform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grpSp>
      <p:sp>
        <p:nvSpPr>
          <p:cNvPr id="79" name="Picture Placeholder 33" descr="An empty placeholder to add an image. Click on the placeholder and select the image that you wish to add."/>
          <p:cNvSpPr>
            <a:spLocks noGrp="1"/>
          </p:cNvSpPr>
          <p:nvPr>
            <p:ph type="pic" sz="quarter" idx="19"/>
          </p:nvPr>
        </p:nvSpPr>
        <p:spPr>
          <a:xfrm>
            <a:off x="1249168" y="1824285"/>
            <a:ext cx="2715289" cy="2776308"/>
          </a:xfrm>
          <a:solidFill>
            <a:schemeClr val="bg2"/>
          </a:solidFill>
          <a:ln w="38100">
            <a:solidFill>
              <a:schemeClr val="bg1"/>
            </a:solidFill>
          </a:ln>
        </p:spPr>
        <p:txBody>
          <a:bodyPr/>
          <a:lstStyle>
            <a:lvl1pPr marL="0" indent="0" algn="ctr">
              <a:buNone/>
              <a:defRPr/>
            </a:lvl1pPr>
          </a:lstStyle>
          <a:p>
            <a:r>
              <a:rPr lang="en-US"/>
              <a:t>Click icon to add picture</a:t>
            </a:r>
            <a:endParaRPr dirty="0"/>
          </a:p>
        </p:txBody>
      </p:sp>
      <p:sp>
        <p:nvSpPr>
          <p:cNvPr id="81" name="Text Placeholder 3"/>
          <p:cNvSpPr>
            <a:spLocks noGrp="1"/>
          </p:cNvSpPr>
          <p:nvPr>
            <p:ph type="body" sz="half" idx="2"/>
          </p:nvPr>
        </p:nvSpPr>
        <p:spPr>
          <a:xfrm>
            <a:off x="1235212" y="4947405"/>
            <a:ext cx="2743200" cy="914400"/>
          </a:xfrm>
        </p:spPr>
        <p:txBody>
          <a:bodyPr>
            <a:normAutofit/>
          </a:bodyPr>
          <a:lstStyle>
            <a:lvl1pPr marL="0" indent="0">
              <a:spcBef>
                <a:spcPts val="16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4" name="Group 83"/>
          <p:cNvGrpSpPr>
            <a:grpSpLocks noChangeAspect="1"/>
          </p:cNvGrpSpPr>
          <p:nvPr userDrawn="1"/>
        </p:nvGrpSpPr>
        <p:grpSpPr>
          <a:xfrm rot="5400000">
            <a:off x="4517135" y="1678105"/>
            <a:ext cx="3123347" cy="3089730"/>
            <a:chOff x="895350" y="3313113"/>
            <a:chExt cx="3613151" cy="2790825"/>
          </a:xfrm>
          <a:solidFill>
            <a:schemeClr val="tx1">
              <a:lumMod val="50000"/>
            </a:schemeClr>
          </a:solidFill>
        </p:grpSpPr>
        <p:sp>
          <p:nvSpPr>
            <p:cNvPr id="85" name="Freeform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86" name="Freeform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87" name="Freeform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88" name="Freeform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89" name="Freeform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90" name="Freeform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91" name="Freeform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92" name="Freeform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93" name="Freeform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94" name="Freeform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95" name="Freeform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96" name="Freeform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grpSp>
      <p:sp>
        <p:nvSpPr>
          <p:cNvPr id="78" name="Picture Placeholder 33" descr="An empty placeholder to add an image. Click on the placeholder and select the image that you wish to add."/>
          <p:cNvSpPr>
            <a:spLocks noGrp="1"/>
          </p:cNvSpPr>
          <p:nvPr>
            <p:ph type="pic" sz="quarter" idx="18"/>
          </p:nvPr>
        </p:nvSpPr>
        <p:spPr>
          <a:xfrm>
            <a:off x="4720924" y="1824285"/>
            <a:ext cx="2715768" cy="2776308"/>
          </a:xfrm>
          <a:solidFill>
            <a:schemeClr val="bg2"/>
          </a:solidFill>
          <a:ln w="38100">
            <a:solidFill>
              <a:schemeClr val="bg1"/>
            </a:solidFill>
          </a:ln>
        </p:spPr>
        <p:txBody>
          <a:bodyPr/>
          <a:lstStyle>
            <a:lvl1pPr marL="0" indent="0" algn="ctr">
              <a:buNone/>
              <a:defRPr/>
            </a:lvl1pPr>
          </a:lstStyle>
          <a:p>
            <a:r>
              <a:rPr lang="en-US"/>
              <a:t>Click icon to add picture</a:t>
            </a:r>
            <a:endParaRPr dirty="0"/>
          </a:p>
        </p:txBody>
      </p:sp>
      <p:sp>
        <p:nvSpPr>
          <p:cNvPr id="82" name="Text Placeholder 3"/>
          <p:cNvSpPr>
            <a:spLocks noGrp="1"/>
          </p:cNvSpPr>
          <p:nvPr>
            <p:ph type="body" sz="half" idx="21"/>
          </p:nvPr>
        </p:nvSpPr>
        <p:spPr>
          <a:xfrm>
            <a:off x="4707208" y="4947405"/>
            <a:ext cx="2743200" cy="914400"/>
          </a:xfrm>
        </p:spPr>
        <p:txBody>
          <a:bodyPr>
            <a:normAutofit/>
          </a:bodyPr>
          <a:lstStyle>
            <a:lvl1pPr marL="0" indent="0">
              <a:spcBef>
                <a:spcPts val="16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97" name="Group 96"/>
          <p:cNvGrpSpPr>
            <a:grpSpLocks noChangeAspect="1"/>
          </p:cNvGrpSpPr>
          <p:nvPr userDrawn="1"/>
        </p:nvGrpSpPr>
        <p:grpSpPr>
          <a:xfrm rot="5400000">
            <a:off x="8019009" y="1678105"/>
            <a:ext cx="3123347" cy="3089730"/>
            <a:chOff x="895350" y="3313113"/>
            <a:chExt cx="3613151" cy="2790825"/>
          </a:xfrm>
          <a:solidFill>
            <a:schemeClr val="tx1">
              <a:lumMod val="50000"/>
            </a:schemeClr>
          </a:solidFill>
        </p:grpSpPr>
        <p:sp>
          <p:nvSpPr>
            <p:cNvPr id="98" name="Freeform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99" name="Freeform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00" name="Freeform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01" name="Freeform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02" name="Freeform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03" name="Freeform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04" name="Freeform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05" name="Freeform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06" name="Freeform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07" name="Freeform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08" name="Freeform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09" name="Freeform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grpSp>
      <p:sp>
        <p:nvSpPr>
          <p:cNvPr id="80" name="Picture Placeholder 33" descr="An empty placeholder to add an image. Click on the placeholder and select the image that you wish to add."/>
          <p:cNvSpPr>
            <a:spLocks noGrp="1"/>
          </p:cNvSpPr>
          <p:nvPr>
            <p:ph type="pic" sz="quarter" idx="20"/>
          </p:nvPr>
        </p:nvSpPr>
        <p:spPr>
          <a:xfrm>
            <a:off x="8222798" y="1824285"/>
            <a:ext cx="2715768" cy="2776308"/>
          </a:xfrm>
          <a:solidFill>
            <a:schemeClr val="bg2"/>
          </a:solidFill>
          <a:ln w="38100">
            <a:solidFill>
              <a:schemeClr val="bg1"/>
            </a:solidFill>
          </a:ln>
        </p:spPr>
        <p:txBody>
          <a:bodyPr/>
          <a:lstStyle>
            <a:lvl1pPr marL="0" indent="0" algn="ctr">
              <a:buNone/>
              <a:defRPr/>
            </a:lvl1pPr>
          </a:lstStyle>
          <a:p>
            <a:r>
              <a:rPr lang="en-US"/>
              <a:t>Click icon to add picture</a:t>
            </a:r>
            <a:endParaRPr dirty="0"/>
          </a:p>
        </p:txBody>
      </p:sp>
      <p:sp>
        <p:nvSpPr>
          <p:cNvPr id="83" name="Text Placeholder 3"/>
          <p:cNvSpPr>
            <a:spLocks noGrp="1"/>
          </p:cNvSpPr>
          <p:nvPr>
            <p:ph type="body" sz="half" idx="22"/>
          </p:nvPr>
        </p:nvSpPr>
        <p:spPr>
          <a:xfrm>
            <a:off x="8209082" y="4947405"/>
            <a:ext cx="2743200" cy="914400"/>
          </a:xfrm>
        </p:spPr>
        <p:txBody>
          <a:bodyPr>
            <a:normAutofit/>
          </a:bodyPr>
          <a:lstStyle>
            <a:lvl1pPr marL="0" indent="0">
              <a:spcBef>
                <a:spcPts val="16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Slide Number Placeholder 7"/>
          <p:cNvSpPr>
            <a:spLocks noGrp="1"/>
          </p:cNvSpPr>
          <p:nvPr>
            <p:ph type="sldNum" sz="quarter" idx="12"/>
          </p:nvPr>
        </p:nvSpPr>
        <p:spPr/>
        <p:txBody>
          <a:bodyPr/>
          <a:lstStyle/>
          <a:p>
            <a:fld id="{022B156B-59AE-415F-B24B-8756D48BB977}" type="slidenum">
              <a:rPr/>
              <a:pPr/>
              <a:t>‹#›</a:t>
            </a:fld>
            <a:endParaRPr/>
          </a:p>
        </p:txBody>
      </p:sp>
      <p:sp>
        <p:nvSpPr>
          <p:cNvPr id="7" name="Footer Placeholder 6"/>
          <p:cNvSpPr>
            <a:spLocks noGrp="1"/>
          </p:cNvSpPr>
          <p:nvPr>
            <p:ph type="ftr" sz="quarter" idx="11"/>
          </p:nvPr>
        </p:nvSpPr>
        <p:spPr/>
        <p:txBody>
          <a:bodyPr/>
          <a:lstStyle/>
          <a:p>
            <a:endParaRPr/>
          </a:p>
        </p:txBody>
      </p:sp>
      <p:sp>
        <p:nvSpPr>
          <p:cNvPr id="6" name="Date Placeholder 5"/>
          <p:cNvSpPr>
            <a:spLocks noGrp="1"/>
          </p:cNvSpPr>
          <p:nvPr>
            <p:ph type="dt" sz="half" idx="10"/>
          </p:nvPr>
        </p:nvSpPr>
        <p:spPr/>
        <p:txBody>
          <a:bodyPr/>
          <a:lstStyle/>
          <a:p>
            <a:fld id="{161B3E9A-EF30-4C8A-8B60-1565D98FDFF2}" type="datetime1">
              <a:rPr lang="en-US" smtClean="0"/>
              <a:t>5/30/2022</a:t>
            </a:fld>
            <a:endParaRPr/>
          </a:p>
        </p:txBody>
      </p:sp>
    </p:spTree>
    <p:extLst>
      <p:ext uri="{BB962C8B-B14F-4D97-AF65-F5344CB8AC3E}">
        <p14:creationId xmlns:p14="http://schemas.microsoft.com/office/powerpoint/2010/main" val="16819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5212" y="304800"/>
            <a:ext cx="10058402" cy="12192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065214" y="1752600"/>
            <a:ext cx="10058400" cy="42291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Slide Number Placeholder 5"/>
          <p:cNvSpPr>
            <a:spLocks noGrp="1"/>
          </p:cNvSpPr>
          <p:nvPr>
            <p:ph type="sldNum" sz="quarter" idx="4"/>
          </p:nvPr>
        </p:nvSpPr>
        <p:spPr>
          <a:xfrm>
            <a:off x="1065213" y="6019801"/>
            <a:ext cx="762000" cy="228600"/>
          </a:xfrm>
          <a:prstGeom prst="rect">
            <a:avLst/>
          </a:prstGeom>
        </p:spPr>
        <p:txBody>
          <a:bodyPr vert="horz" lIns="91440" tIns="45720" rIns="91440" bIns="45720" rtlCol="0" anchor="ctr"/>
          <a:lstStyle>
            <a:lvl1pPr algn="l">
              <a:defRPr sz="1100">
                <a:solidFill>
                  <a:schemeClr val="tx1"/>
                </a:solidFill>
              </a:defRPr>
            </a:lvl1pPr>
          </a:lstStyle>
          <a:p>
            <a:fld id="{022B156B-59AE-415F-B24B-8756D48BB977}" type="slidenum">
              <a:rPr lang="en-US" smtClean="0"/>
              <a:pPr/>
              <a:t>‹#›</a:t>
            </a:fld>
            <a:endParaRPr lang="en-US"/>
          </a:p>
        </p:txBody>
      </p:sp>
      <p:sp>
        <p:nvSpPr>
          <p:cNvPr id="5" name="Footer Placeholder 4"/>
          <p:cNvSpPr>
            <a:spLocks noGrp="1"/>
          </p:cNvSpPr>
          <p:nvPr>
            <p:ph type="ftr" sz="quarter" idx="3"/>
          </p:nvPr>
        </p:nvSpPr>
        <p:spPr>
          <a:xfrm>
            <a:off x="1979613" y="6019801"/>
            <a:ext cx="5943600" cy="228600"/>
          </a:xfrm>
          <a:prstGeom prst="rect">
            <a:avLst/>
          </a:prstGeom>
        </p:spPr>
        <p:txBody>
          <a:bodyPr vert="horz" lIns="91440" tIns="45720" rIns="91440" bIns="45720" rtlCol="0" anchor="ctr"/>
          <a:lstStyle>
            <a:lvl1pPr algn="l">
              <a:defRPr sz="1100">
                <a:solidFill>
                  <a:schemeClr val="tx1"/>
                </a:solidFill>
              </a:defRPr>
            </a:lvl1pPr>
          </a:lstStyle>
          <a:p>
            <a:endParaRPr lang="en-US"/>
          </a:p>
        </p:txBody>
      </p:sp>
      <p:sp>
        <p:nvSpPr>
          <p:cNvPr id="4" name="Date Placeholder 3"/>
          <p:cNvSpPr>
            <a:spLocks noGrp="1"/>
          </p:cNvSpPr>
          <p:nvPr>
            <p:ph type="dt" sz="half" idx="2"/>
          </p:nvPr>
        </p:nvSpPr>
        <p:spPr>
          <a:xfrm>
            <a:off x="8075611" y="6019801"/>
            <a:ext cx="1396260" cy="228600"/>
          </a:xfrm>
          <a:prstGeom prst="rect">
            <a:avLst/>
          </a:prstGeom>
        </p:spPr>
        <p:txBody>
          <a:bodyPr vert="horz" lIns="91440" tIns="45720" rIns="91440" bIns="45720" rtlCol="0" anchor="ctr"/>
          <a:lstStyle>
            <a:lvl1pPr algn="l">
              <a:defRPr sz="1100">
                <a:solidFill>
                  <a:schemeClr val="tx1"/>
                </a:solidFill>
              </a:defRPr>
            </a:lvl1pPr>
          </a:lstStyle>
          <a:p>
            <a:fld id="{7DD7593D-9649-4D30-A7B7-1DE6FAC98183}" type="datetime1">
              <a:rPr lang="en-US" smtClean="0"/>
              <a:t>5/30/2022</a:t>
            </a:fld>
            <a:endParaRPr lang="en-US"/>
          </a:p>
        </p:txBody>
      </p:sp>
    </p:spTree>
    <p:extLst>
      <p:ext uri="{BB962C8B-B14F-4D97-AF65-F5344CB8AC3E}">
        <p14:creationId xmlns:p14="http://schemas.microsoft.com/office/powerpoint/2010/main" val="1300630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61" r:id="rId9"/>
    <p:sldLayoutId id="2147483662" r:id="rId10"/>
    <p:sldLayoutId id="2147483656" r:id="rId11"/>
    <p:sldLayoutId id="2147483657" r:id="rId12"/>
    <p:sldLayoutId id="2147483658" r:id="rId13"/>
    <p:sldLayoutId id="2147483659" r:id="rId14"/>
  </p:sldLayoutIdLst>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hf hdr="0" ftr="0" dt="0"/>
  <p:txStyles>
    <p:titleStyle>
      <a:lvl1pPr algn="l" defTabSz="914400" rtl="0" eaLnBrk="1" latinLnBrk="0" hangingPunct="1">
        <a:lnSpc>
          <a:spcPct val="90000"/>
        </a:lnSpc>
        <a:spcBef>
          <a:spcPct val="0"/>
        </a:spcBef>
        <a:buNone/>
        <a:defRPr sz="3600" kern="1200">
          <a:solidFill>
            <a:schemeClr val="tx1">
              <a:lumMod val="50000"/>
            </a:schemeClr>
          </a:solidFill>
          <a:latin typeface="+mj-lt"/>
          <a:ea typeface="+mj-ea"/>
          <a:cs typeface="+mj-cs"/>
        </a:defRPr>
      </a:lvl1pPr>
    </p:titleStyle>
    <p:bodyStyle>
      <a:lvl1pPr marL="347472" indent="-347472" algn="l" defTabSz="914400" rtl="0" eaLnBrk="1" latinLnBrk="0" hangingPunct="1">
        <a:lnSpc>
          <a:spcPct val="100000"/>
        </a:lnSpc>
        <a:spcBef>
          <a:spcPts val="1800"/>
        </a:spcBef>
        <a:buFont typeface="Arial" panose="020B0604020202020204" pitchFamily="34" charset="0"/>
        <a:buChar char="•"/>
        <a:defRPr sz="2400" kern="1200">
          <a:solidFill>
            <a:schemeClr val="tx1"/>
          </a:solidFill>
          <a:latin typeface="+mn-lt"/>
          <a:ea typeface="+mn-ea"/>
          <a:cs typeface="+mn-cs"/>
        </a:defRPr>
      </a:lvl1pPr>
      <a:lvl2pPr marL="740664" indent="-283464" algn="l" defTabSz="914400" rtl="0" eaLnBrk="1" latinLnBrk="0" hangingPunct="1">
        <a:lnSpc>
          <a:spcPct val="100000"/>
        </a:lnSpc>
        <a:spcBef>
          <a:spcPts val="12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600"/>
        </a:spcBef>
        <a:buFont typeface="Arial" panose="020B0604020202020204" pitchFamily="34" charset="0"/>
        <a:buChar char="•"/>
        <a:defRPr sz="1600" kern="1200" baseline="0">
          <a:solidFill>
            <a:schemeClr val="tx1"/>
          </a:solidFill>
          <a:latin typeface="+mn-lt"/>
          <a:ea typeface="+mn-ea"/>
          <a:cs typeface="+mn-cs"/>
        </a:defRPr>
      </a:lvl8pPr>
      <a:lvl9pPr marL="3886200" indent="-228600" algn="l" defTabSz="914400" rtl="0" eaLnBrk="1" latinLnBrk="0" hangingPunct="1">
        <a:lnSpc>
          <a:spcPct val="90000"/>
        </a:lnSpc>
        <a:spcBef>
          <a:spcPts val="600"/>
        </a:spcBef>
        <a:buFont typeface="Arial" panose="020B0604020202020204" pitchFamily="34" charset="0"/>
        <a:buChar char="•"/>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9.gif"/><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hyperlink" Target="https://github.com/angular-vietnam/100-days-of-angular/blob/master/Day037-form-async-validator.md"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hyperlink" Target="https://stackoverflow.com/questions/40498081/routermodule-forrootroutes-vs-routermodule-forchildroutes/44680396#44680396"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8.gi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piecioshka/rxjs-subject-vs-behavior-vs-replay-vs-async"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21.gif"/></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5" Type="http://schemas.openxmlformats.org/officeDocument/2006/relationships/image" Target="../media/image126.gif"/><Relationship Id="rId4" Type="http://schemas.openxmlformats.org/officeDocument/2006/relationships/image" Target="../media/image125.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hyperlink" Target="https://angular.io/api/router/Route#pathMatch" TargetMode="Externa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30.gif"/><Relationship Id="rId2" Type="http://schemas.openxmlformats.org/officeDocument/2006/relationships/image" Target="../media/image129.gi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ng.ant.design/" TargetMode="External"/><Relationship Id="rId2" Type="http://schemas.openxmlformats.org/officeDocument/2006/relationships/hyperlink" Target="https://www.learnrxjs.io/learn-rxjs/operators/complete" TargetMode="Externa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12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 Id="rId4" Type="http://schemas.openxmlformats.org/officeDocument/2006/relationships/image" Target="../media/image139.gif"/></Relationships>
</file>

<file path=ppt/slides/_rels/slide125.xml.rels><?xml version="1.0" encoding="UTF-8" standalone="yes"?>
<Relationships xmlns="http://schemas.openxmlformats.org/package/2006/relationships"><Relationship Id="rId2" Type="http://schemas.openxmlformats.org/officeDocument/2006/relationships/hyperlink" Target="https://angular.io/api/platform-browser/DomSanitizer" TargetMode="Externa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 Id="rId5" Type="http://schemas.openxmlformats.org/officeDocument/2006/relationships/image" Target="../media/image146.png"/><Relationship Id="rId4" Type="http://schemas.openxmlformats.org/officeDocument/2006/relationships/image" Target="../media/image145.png"/></Relationships>
</file>

<file path=ppt/slides/_rels/slide12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4" Type="http://schemas.openxmlformats.org/officeDocument/2006/relationships/image" Target="../media/image149.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hyperlink" Target="https://github.com/angular-vietnam/100-days-of-angular/blob/master/Day026-rxjs-subject-multicast.md" TargetMode="Externa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 Id="rId4" Type="http://schemas.openxmlformats.org/officeDocument/2006/relationships/image" Target="../media/image155.gif"/></Relationships>
</file>

<file path=ppt/slides/_rels/slide13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hyperlink" Target="https://www.w3schools.com/jsref/dom_obj_event.asp" TargetMode="Externa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13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4" Type="http://schemas.openxmlformats.org/officeDocument/2006/relationships/image" Target="../media/image160.gif"/></Relationships>
</file>

<file path=ppt/slides/_rels/slide137.xml.rels><?xml version="1.0" encoding="UTF-8" standalone="yes"?>
<Relationships xmlns="http://schemas.openxmlformats.org/package/2006/relationships"><Relationship Id="rId2" Type="http://schemas.openxmlformats.org/officeDocument/2006/relationships/hyperlink" Target="https://www.learnrxjs.io/learn-rxjs/operators/complete" TargetMode="Externa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2" Type="http://schemas.openxmlformats.org/officeDocument/2006/relationships/hyperlink" Target="https://ng.ant.design/components/overview/en" TargetMode="Externa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63.gif"/><Relationship Id="rId2" Type="http://schemas.openxmlformats.org/officeDocument/2006/relationships/hyperlink" Target="https://stackblitz.com/edit/demo-guard-stc" TargetMode="Externa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8" Type="http://schemas.openxmlformats.org/officeDocument/2006/relationships/hyperlink" Target="https://marketplace.visualstudio.com/items?itemName=dbaeumer.vscode-eslint" TargetMode="External"/><Relationship Id="rId13" Type="http://schemas.openxmlformats.org/officeDocument/2006/relationships/hyperlink" Target="https://marketplace.visualstudio.com/items?itemName=Syler.sass-indented" TargetMode="External"/><Relationship Id="rId3" Type="http://schemas.openxmlformats.org/officeDocument/2006/relationships/hyperlink" Target="https://marketplace.visualstudio.com/items?itemName=johnpapa.angular-essentials" TargetMode="External"/><Relationship Id="rId7" Type="http://schemas.openxmlformats.org/officeDocument/2006/relationships/hyperlink" Target="https://marketplace.visualstudio.com/items?itemName=michelemelluso.code-beautifier" TargetMode="External"/><Relationship Id="rId12" Type="http://schemas.openxmlformats.org/officeDocument/2006/relationships/hyperlink" Target="https://marketplace.visualstudio.com/items?itemName=cipchk.ng-zorro-vscode" TargetMode="External"/><Relationship Id="rId2" Type="http://schemas.openxmlformats.org/officeDocument/2006/relationships/hyperlink" Target="https://marketplace.visualstudio.com/items?itemName=johnpapa.Angular2" TargetMode="External"/><Relationship Id="rId1" Type="http://schemas.openxmlformats.org/officeDocument/2006/relationships/slideLayout" Target="../slideLayouts/slideLayout2.xml"/><Relationship Id="rId6" Type="http://schemas.openxmlformats.org/officeDocument/2006/relationships/hyperlink" Target="https://marketplace.visualstudio.com/items?itemName=natewallace.angular2-inline" TargetMode="External"/><Relationship Id="rId11" Type="http://schemas.openxmlformats.org/officeDocument/2006/relationships/hyperlink" Target="https://marketplace.visualstudio.com/items?itemName=formulahendry.auto-rename-tag" TargetMode="External"/><Relationship Id="rId5" Type="http://schemas.openxmlformats.org/officeDocument/2006/relationships/hyperlink" Target="https://marketplace.visualstudio.com/items?itemName=cyrilletuzi.angular-schematics" TargetMode="External"/><Relationship Id="rId10" Type="http://schemas.openxmlformats.org/officeDocument/2006/relationships/hyperlink" Target="https://marketplace.visualstudio.com/items?itemName=formulahendry.auto-close-tag" TargetMode="External"/><Relationship Id="rId4" Type="http://schemas.openxmlformats.org/officeDocument/2006/relationships/hyperlink" Target="https://marketplace.visualstudio.com/items?itemName=Angular.ng-template" TargetMode="External"/><Relationship Id="rId9" Type="http://schemas.openxmlformats.org/officeDocument/2006/relationships/hyperlink" Target="https://marketplace.visualstudio.com/items?itemName=esbenp.prettier-vscode" TargetMode="External"/><Relationship Id="rId14" Type="http://schemas.openxmlformats.org/officeDocument/2006/relationships/hyperlink" Target="https://marketplace.visualstudio.com/items?itemName=mrmlnc.vscode-scss" TargetMode="External"/></Relationships>
</file>

<file path=ppt/slides/_rels/slide153.xml.rels><?xml version="1.0" encoding="UTF-8" standalone="yes"?>
<Relationships xmlns="http://schemas.openxmlformats.org/package/2006/relationships"><Relationship Id="rId3" Type="http://schemas.openxmlformats.org/officeDocument/2006/relationships/hyperlink" Target="https://github.com/KangHidro/demo-angular" TargetMode="External"/><Relationship Id="rId2" Type="http://schemas.openxmlformats.org/officeDocument/2006/relationships/hyperlink" Target="https://github.com/angular-vietnam/100-days-of-angular" TargetMode="Externa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hyperlink" Target="https://gist.github.com/KangHidro/15b4edeb3da934a5072e6f889514abd1"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levunguyen.com/laptrinhweb/2021/06/29/vong-doi-cua-component-trong-angular/" TargetMode="External"/><Relationship Id="rId2" Type="http://schemas.openxmlformats.org/officeDocument/2006/relationships/hyperlink" Target="https://angular.io/guide/lifecycle-hooks" TargetMode="Externa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rive.google.com/file/d/1byLSjd5Qag_opC3-EElCkdoYfiLomSQt/view?usp=sharing" TargetMode="External"/><Relationship Id="rId2" Type="http://schemas.openxmlformats.org/officeDocument/2006/relationships/hyperlink" Target="https://drive.google.com/file/d/1WicY7iCS7KSSA-CQFf32-lIsors8i09i/view?usp=sharing"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angular.io/guide/built-in-directives#tracking-items-with-ngfor-trackby"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gif"/></Relationships>
</file>

<file path=ppt/slides/_rels/slide5.xml.rels><?xml version="1.0" encoding="UTF-8" standalone="yes"?>
<Relationships xmlns="http://schemas.openxmlformats.org/package/2006/relationships"><Relationship Id="rId2" Type="http://schemas.openxmlformats.org/officeDocument/2006/relationships/hyperlink" Target="https://www.tutorialspoint.com/javascript/javascript_builtin_functions.htm"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2" Type="http://schemas.openxmlformats.org/officeDocument/2006/relationships/hyperlink" Target="https://angular.io/guide/attribute-directives"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gif"/></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s://angular.io/api/core/QueryList"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gif"/></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8.xml.rels><?xml version="1.0" encoding="UTF-8" standalone="yes"?>
<Relationships xmlns="http://schemas.openxmlformats.org/package/2006/relationships"><Relationship Id="rId3" Type="http://schemas.openxmlformats.org/officeDocument/2006/relationships/hyperlink" Target="https://angular.io/api/common/TitleCasePipe" TargetMode="External"/><Relationship Id="rId7" Type="http://schemas.openxmlformats.org/officeDocument/2006/relationships/hyperlink" Target="https://angular.io/api/core/PipeTransform" TargetMode="External"/><Relationship Id="rId2" Type="http://schemas.openxmlformats.org/officeDocument/2006/relationships/hyperlink" Target="https://angular.io/api/common/DatePipe" TargetMode="External"/><Relationship Id="rId1" Type="http://schemas.openxmlformats.org/officeDocument/2006/relationships/slideLayout" Target="../slideLayouts/slideLayout2.xml"/><Relationship Id="rId6" Type="http://schemas.openxmlformats.org/officeDocument/2006/relationships/hyperlink" Target="https://angular.io/api/common/AsyncPipe" TargetMode="External"/><Relationship Id="rId5" Type="http://schemas.openxmlformats.org/officeDocument/2006/relationships/hyperlink" Target="https://angular.io/api/common/DecimalPipe" TargetMode="External"/><Relationship Id="rId4" Type="http://schemas.openxmlformats.org/officeDocument/2006/relationships/hyperlink" Target="https://angular.io/api/common/SlicePipe"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s://angular.io/guide/pipes#creating-pipes-for-custom-data-transformations"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hyperlink" Target="https://developer.mozilla.org/en-US/docs/Web/HTTP/Methods"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developer.mozilla.org/en-US/docs/Web/API/Blob" TargetMode="Externa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77.xml.rels><?xml version="1.0" encoding="UTF-8" standalone="yes"?>
<Relationships xmlns="http://schemas.openxmlformats.org/package/2006/relationships"><Relationship Id="rId3" Type="http://schemas.openxmlformats.org/officeDocument/2006/relationships/hyperlink" Target="https://angular.io/api/common/http/HttpEventType" TargetMode="External"/><Relationship Id="rId2" Type="http://schemas.openxmlformats.org/officeDocument/2006/relationships/hyperlink" Target="https://angular.io/api/common/http/HttpResponse"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2.gi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angular.io/api/common/http/HttpErrorResponse"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hyperlink" Target="https://angular.io/api/common/http/HttpInterceptor"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s://angular.io/guide/http#intercepting-requests-and-responses"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hyperlink" Target="https://angular.io/guide/forms#building-a-template-driven-form"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9.gif"/><Relationship Id="rId4" Type="http://schemas.openxmlformats.org/officeDocument/2006/relationships/image" Target="../media/image8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gif"/></Relationships>
</file>

<file path=ppt/slides/_rels/slide91.xml.rels><?xml version="1.0" encoding="UTF-8" standalone="yes"?>
<Relationships xmlns="http://schemas.openxmlformats.org/package/2006/relationships"><Relationship Id="rId2" Type="http://schemas.openxmlformats.org/officeDocument/2006/relationships/hyperlink" Target="https://blog.angular-university.io/angular-form-array/"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gif"/></Relationships>
</file>

<file path=ppt/slides/_rels/slide94.xml.rels><?xml version="1.0" encoding="UTF-8" standalone="yes"?>
<Relationships xmlns="http://schemas.openxmlformats.org/package/2006/relationships"><Relationship Id="rId2" Type="http://schemas.openxmlformats.org/officeDocument/2006/relationships/hyperlink" Target="https://angular.io/api/forms/Validators"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9.gi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9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50225" y="3043335"/>
            <a:ext cx="6858002" cy="1127450"/>
          </a:xfrm>
        </p:spPr>
        <p:txBody>
          <a:bodyPr>
            <a:noAutofit/>
          </a:bodyPr>
          <a:lstStyle/>
          <a:p>
            <a:r>
              <a:rPr lang="en-US" sz="9600">
                <a:latin typeface="UTM Essendine Caps" panose="02040603050506020204" pitchFamily="18" charset="0"/>
              </a:rPr>
              <a:t>Angular</a:t>
            </a:r>
          </a:p>
        </p:txBody>
      </p:sp>
      <p:sp>
        <p:nvSpPr>
          <p:cNvPr id="3" name="Subtitle 2"/>
          <p:cNvSpPr>
            <a:spLocks noGrp="1"/>
          </p:cNvSpPr>
          <p:nvPr>
            <p:ph type="subTitle" idx="1"/>
          </p:nvPr>
        </p:nvSpPr>
        <p:spPr>
          <a:xfrm>
            <a:off x="5268684" y="2684885"/>
            <a:ext cx="6074229" cy="511628"/>
          </a:xfrm>
        </p:spPr>
        <p:txBody>
          <a:bodyPr>
            <a:noAutofit/>
          </a:bodyPr>
          <a:lstStyle/>
          <a:p>
            <a:r>
              <a:rPr lang="en-US" sz="2500">
                <a:latin typeface="UTM Essendine Caps" panose="02040603050506020204" pitchFamily="18" charset="0"/>
              </a:rPr>
              <a:t>Cưỡi ngựa xem</a:t>
            </a:r>
          </a:p>
        </p:txBody>
      </p:sp>
    </p:spTree>
    <p:extLst>
      <p:ext uri="{BB962C8B-B14F-4D97-AF65-F5344CB8AC3E}">
        <p14:creationId xmlns:p14="http://schemas.microsoft.com/office/powerpoint/2010/main" val="76967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65212" y="689680"/>
            <a:ext cx="10058402" cy="647700"/>
          </a:xfrm>
        </p:spPr>
        <p:txBody>
          <a:bodyPr/>
          <a:lstStyle/>
          <a:p>
            <a:r>
              <a:rPr lang="en-US">
                <a:latin typeface="UTM Essendine Caps" panose="02040603050506020204" pitchFamily="18" charset="0"/>
              </a:rPr>
              <a:t>3. Angular Framework</a:t>
            </a:r>
            <a:endParaRPr>
              <a:latin typeface="UTM Essendine Caps" panose="02040603050506020204" pitchFamily="18" charset="0"/>
            </a:endParaRPr>
          </a:p>
        </p:txBody>
      </p:sp>
      <p:sp>
        <p:nvSpPr>
          <p:cNvPr id="14" name="Content Placeholder 13"/>
          <p:cNvSpPr>
            <a:spLocks noGrp="1"/>
          </p:cNvSpPr>
          <p:nvPr>
            <p:ph idx="1"/>
          </p:nvPr>
        </p:nvSpPr>
        <p:spPr>
          <a:xfrm>
            <a:off x="1065214" y="1612635"/>
            <a:ext cx="10058400" cy="4229100"/>
          </a:xfrm>
        </p:spPr>
        <p:txBody>
          <a:bodyPr>
            <a:normAutofit/>
          </a:bodyPr>
          <a:lstStyle/>
          <a:p>
            <a:pPr marL="0" indent="0">
              <a:buNone/>
            </a:pPr>
            <a:r>
              <a:rPr lang="en-US">
                <a:latin typeface="SVN-Segoe Print" panose="020B0606040200020203" pitchFamily="34" charset="0"/>
              </a:rPr>
              <a:t>12. Built-in Pipes</a:t>
            </a:r>
          </a:p>
          <a:p>
            <a:pPr marL="0" indent="0">
              <a:buNone/>
            </a:pPr>
            <a:r>
              <a:rPr lang="en-US">
                <a:latin typeface="SVN-Segoe Print" panose="020B0606040200020203" pitchFamily="34" charset="0"/>
              </a:rPr>
              <a:t>13. Custom Pipes</a:t>
            </a:r>
          </a:p>
          <a:p>
            <a:pPr marL="0" indent="0">
              <a:buNone/>
            </a:pPr>
            <a:r>
              <a:rPr lang="en-US">
                <a:latin typeface="SVN-Segoe Print" panose="020B0606040200020203" pitchFamily="34" charset="0"/>
              </a:rPr>
              <a:t>14. RxJS [1]: Observable, pipe</a:t>
            </a:r>
          </a:p>
          <a:p>
            <a:pPr marL="0" indent="0">
              <a:buNone/>
            </a:pPr>
            <a:r>
              <a:rPr lang="en-US">
                <a:latin typeface="SVN-Segoe Print" panose="020B0606040200020203" pitchFamily="34" charset="0"/>
              </a:rPr>
              <a:t>15. HttpClient &amp; HTTP Request Method</a:t>
            </a:r>
          </a:p>
          <a:p>
            <a:pPr marL="0" indent="0">
              <a:buNone/>
            </a:pPr>
            <a:r>
              <a:rPr lang="en-US">
                <a:latin typeface="SVN-Segoe Print" panose="020B0606040200020203" pitchFamily="34" charset="0"/>
              </a:rPr>
              <a:t>16. Handle HttpClient request error</a:t>
            </a:r>
          </a:p>
          <a:p>
            <a:pPr marL="0" indent="0">
              <a:buNone/>
            </a:pPr>
            <a:r>
              <a:rPr lang="en-US">
                <a:latin typeface="SVN-Segoe Print" panose="020B0606040200020203" pitchFamily="34" charset="0"/>
              </a:rPr>
              <a:t>17. Interceptor</a:t>
            </a:r>
          </a:p>
          <a:p>
            <a:pPr marL="0" indent="0">
              <a:buNone/>
            </a:pPr>
            <a:r>
              <a:rPr lang="en-US">
                <a:latin typeface="SVN-Segoe Print" panose="020B0606040200020203" pitchFamily="34" charset="0"/>
              </a:rPr>
              <a:t>18. Reactive Forms [1]: FormBuilder; FormGroup</a:t>
            </a:r>
          </a:p>
        </p:txBody>
      </p:sp>
      <p:sp>
        <p:nvSpPr>
          <p:cNvPr id="4" name="Slide Number Placeholder 3">
            <a:extLst>
              <a:ext uri="{FF2B5EF4-FFF2-40B4-BE49-F238E27FC236}">
                <a16:creationId xmlns:a16="http://schemas.microsoft.com/office/drawing/2014/main" id="{17804854-63C7-4C17-9A89-00A286E8A80F}"/>
              </a:ext>
            </a:extLst>
          </p:cNvPr>
          <p:cNvSpPr>
            <a:spLocks noGrp="1"/>
          </p:cNvSpPr>
          <p:nvPr>
            <p:ph type="sldNum" sz="quarter" idx="12"/>
          </p:nvPr>
        </p:nvSpPr>
        <p:spPr/>
        <p:txBody>
          <a:bodyPr/>
          <a:lstStyle/>
          <a:p>
            <a:fld id="{022B156B-59AE-415F-B24B-8756D48BB977}" type="slidenum">
              <a:rPr lang="en-US" smtClean="0"/>
              <a:pPr/>
              <a:t>10</a:t>
            </a:fld>
            <a:endParaRPr lang="en-US" dirty="0"/>
          </a:p>
        </p:txBody>
      </p:sp>
    </p:spTree>
    <p:extLst>
      <p:ext uri="{BB962C8B-B14F-4D97-AF65-F5344CB8AC3E}">
        <p14:creationId xmlns:p14="http://schemas.microsoft.com/office/powerpoint/2010/main" val="3991050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20. Form Validators: Built-in validators &amp; Custom validators</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VD về “touched” và “hasError”:</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100</a:t>
            </a:fld>
            <a:endParaRPr lang="en-US"/>
          </a:p>
        </p:txBody>
      </p:sp>
      <p:pic>
        <p:nvPicPr>
          <p:cNvPr id="7" name="Picture 6">
            <a:extLst>
              <a:ext uri="{FF2B5EF4-FFF2-40B4-BE49-F238E27FC236}">
                <a16:creationId xmlns:a16="http://schemas.microsoft.com/office/drawing/2014/main" id="{B68F5390-6FD8-4E3E-A49E-EC243ED55F11}"/>
              </a:ext>
            </a:extLst>
          </p:cNvPr>
          <p:cNvPicPr>
            <a:picLocks noChangeAspect="1"/>
          </p:cNvPicPr>
          <p:nvPr/>
        </p:nvPicPr>
        <p:blipFill>
          <a:blip r:embed="rId2"/>
          <a:stretch>
            <a:fillRect/>
          </a:stretch>
        </p:blipFill>
        <p:spPr>
          <a:xfrm>
            <a:off x="1199527" y="2749063"/>
            <a:ext cx="5477122" cy="2195003"/>
          </a:xfrm>
          <a:prstGeom prst="rect">
            <a:avLst/>
          </a:prstGeom>
        </p:spPr>
      </p:pic>
      <p:pic>
        <p:nvPicPr>
          <p:cNvPr id="11" name="Picture 10" descr="Text, letter&#10;&#10;Description automatically generated">
            <a:extLst>
              <a:ext uri="{FF2B5EF4-FFF2-40B4-BE49-F238E27FC236}">
                <a16:creationId xmlns:a16="http://schemas.microsoft.com/office/drawing/2014/main" id="{41F21560-204A-4D28-83C2-5DA95D61CC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1610" y="3268178"/>
            <a:ext cx="3314700" cy="923925"/>
          </a:xfrm>
          <a:prstGeom prst="rect">
            <a:avLst/>
          </a:prstGeom>
        </p:spPr>
      </p:pic>
    </p:spTree>
    <p:extLst>
      <p:ext uri="{BB962C8B-B14F-4D97-AF65-F5344CB8AC3E}">
        <p14:creationId xmlns:p14="http://schemas.microsoft.com/office/powerpoint/2010/main" val="86699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20. Form Validators: Built-in validators &amp; Custom validators</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Các validator vừa giới thiệu trên đây thuộc loại Sync Validator, nghĩa là người dùng nhập liệu đến đâu sẽ kiểu tra hợp lệ tới đó.</a:t>
            </a:r>
          </a:p>
          <a:p>
            <a:r>
              <a:rPr lang="en-US">
                <a:cs typeface="Courier New" panose="02070309020205020404" pitchFamily="49" charset="0"/>
              </a:rPr>
              <a:t>Còn 1 loại validator khác là Async Validator, validator này kiểm tra hợp lệ bất đồng bộ.</a:t>
            </a:r>
            <a:br>
              <a:rPr lang="en-US">
                <a:cs typeface="Courier New" panose="02070309020205020404" pitchFamily="49" charset="0"/>
              </a:rPr>
            </a:br>
            <a:r>
              <a:rPr lang="en-US">
                <a:cs typeface="Courier New" panose="02070309020205020404" pitchFamily="49" charset="0"/>
              </a:rPr>
              <a:t>VD như kiểm tra username đã có trên hệ thống chưa,...</a:t>
            </a:r>
          </a:p>
          <a:p>
            <a:r>
              <a:rPr lang="en-US">
                <a:cs typeface="Courier New" panose="02070309020205020404" pitchFamily="49" charset="0"/>
              </a:rPr>
              <a:t>Đây là phần nâng cao, xem chi tiết hơn </a:t>
            </a:r>
            <a:r>
              <a:rPr lang="en-US">
                <a:cs typeface="Courier New" panose="02070309020205020404" pitchFamily="49" charset="0"/>
                <a:hlinkClick r:id="rId2"/>
              </a:rPr>
              <a:t>tại đây</a:t>
            </a:r>
            <a:r>
              <a:rPr lang="en-US">
                <a:cs typeface="Courier New" panose="02070309020205020404" pitchFamily="49" charset="0"/>
              </a:rPr>
              <a:t>.</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101</a:t>
            </a:fld>
            <a:endParaRPr lang="en-US"/>
          </a:p>
        </p:txBody>
      </p:sp>
    </p:spTree>
    <p:extLst>
      <p:ext uri="{BB962C8B-B14F-4D97-AF65-F5344CB8AC3E}">
        <p14:creationId xmlns:p14="http://schemas.microsoft.com/office/powerpoint/2010/main" val="3586727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21. Routing, Params, Query params, Handle routing exception</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Trước đây, khi tải trang web thì phía server sẽ gửi toàn bộ HTML về client, khi chuyển trang thì server tiếp tục gửi lại toàn bộ HTML của trang mới. Đây là mô hình server-side rendering.</a:t>
            </a:r>
          </a:p>
          <a:p>
            <a:r>
              <a:rPr lang="en-US">
                <a:cs typeface="Courier New" panose="02070309020205020404" pitchFamily="49" charset="0"/>
              </a:rPr>
              <a:t>Angular là một Single Page Application (SPA), với mô hình này thì các code HTML đã được lưu trong file JS, chờ để render ra khi truy cập đến phần tương ứng.</a:t>
            </a:r>
          </a:p>
          <a:p>
            <a:r>
              <a:rPr lang="vi-VN">
                <a:cs typeface="Courier New" panose="02070309020205020404" pitchFamily="49" charset="0"/>
              </a:rPr>
              <a:t>Vậy làm sao ứng dụng Angular có thể biết được</a:t>
            </a:r>
            <a:r>
              <a:rPr lang="en-US">
                <a:cs typeface="Courier New" panose="02070309020205020404" pitchFamily="49" charset="0"/>
              </a:rPr>
              <a:t> bạn đang truy cập đến phần nào để render cho đúng?</a:t>
            </a:r>
            <a:br>
              <a:rPr lang="en-US">
                <a:cs typeface="Courier New" panose="02070309020205020404" pitchFamily="49" charset="0"/>
              </a:rPr>
            </a:br>
            <a:r>
              <a:rPr lang="en-US">
                <a:cs typeface="Courier New" panose="02070309020205020404" pitchFamily="49" charset="0"/>
              </a:rPr>
              <a:t>=&gt; Router</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102</a:t>
            </a:fld>
            <a:endParaRPr lang="en-US"/>
          </a:p>
        </p:txBody>
      </p:sp>
    </p:spTree>
    <p:extLst>
      <p:ext uri="{BB962C8B-B14F-4D97-AF65-F5344CB8AC3E}">
        <p14:creationId xmlns:p14="http://schemas.microsoft.com/office/powerpoint/2010/main" val="1403962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21. Routing, Params, Query params, Handle routing exception</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Có ba việc chính khi làm việc với Router:</a:t>
            </a:r>
          </a:p>
          <a:p>
            <a:pPr marL="457200" lvl="1" indent="0">
              <a:buNone/>
            </a:pPr>
            <a:r>
              <a:rPr lang="en-US">
                <a:cs typeface="Courier New" panose="02070309020205020404" pitchFamily="49" charset="0"/>
              </a:rPr>
              <a:t>1. Bạn cần import RouterModule and Routes vào trong router module của bạn, ở đây, chính là AppRoutingModule:</a:t>
            </a:r>
            <a:br>
              <a:rPr lang="en-US">
                <a:cs typeface="Courier New" panose="02070309020205020404" pitchFamily="49" charset="0"/>
              </a:rPr>
            </a:br>
            <a:br>
              <a:rPr lang="en-US">
                <a:cs typeface="Courier New" panose="02070309020205020404" pitchFamily="49" charset="0"/>
              </a:rPr>
            </a:br>
            <a:br>
              <a:rPr lang="en-US">
                <a:cs typeface="Courier New" panose="02070309020205020404" pitchFamily="49" charset="0"/>
              </a:rPr>
            </a:br>
            <a:br>
              <a:rPr lang="en-US">
                <a:cs typeface="Courier New" panose="02070309020205020404" pitchFamily="49" charset="0"/>
              </a:rPr>
            </a:br>
            <a:br>
              <a:rPr lang="en-US">
                <a:cs typeface="Courier New" panose="02070309020205020404" pitchFamily="49" charset="0"/>
              </a:rPr>
            </a:br>
            <a:br>
              <a:rPr lang="en-US">
                <a:cs typeface="Courier New" panose="02070309020205020404" pitchFamily="49" charset="0"/>
              </a:rPr>
            </a:br>
            <a:br>
              <a:rPr lang="en-US">
                <a:cs typeface="Courier New" panose="02070309020205020404" pitchFamily="49" charset="0"/>
              </a:rPr>
            </a:br>
            <a:r>
              <a:rPr lang="en-US" b="1">
                <a:cs typeface="Courier New" panose="02070309020205020404" pitchFamily="49" charset="0"/>
              </a:rPr>
              <a:t>Lưu ý</a:t>
            </a:r>
            <a:r>
              <a:rPr lang="en-US">
                <a:cs typeface="Courier New" panose="02070309020205020404" pitchFamily="49" charset="0"/>
              </a:rPr>
              <a:t>: chỉ dùng forRoot tại AppRoutingModule, các module con nên dùng forChild. Lý do xem </a:t>
            </a:r>
            <a:r>
              <a:rPr lang="en-US">
                <a:cs typeface="Courier New" panose="02070309020205020404" pitchFamily="49" charset="0"/>
                <a:hlinkClick r:id="rId2"/>
              </a:rPr>
              <a:t>tại đây</a:t>
            </a:r>
            <a:r>
              <a:rPr lang="en-US">
                <a:cs typeface="Courier New" panose="02070309020205020404" pitchFamily="49" charset="0"/>
              </a:rPr>
              <a:t>.</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103</a:t>
            </a:fld>
            <a:endParaRPr lang="en-US"/>
          </a:p>
        </p:txBody>
      </p:sp>
      <p:pic>
        <p:nvPicPr>
          <p:cNvPr id="4" name="Picture 3">
            <a:extLst>
              <a:ext uri="{FF2B5EF4-FFF2-40B4-BE49-F238E27FC236}">
                <a16:creationId xmlns:a16="http://schemas.microsoft.com/office/drawing/2014/main" id="{0849329C-40FF-4A21-A6AF-9B0CC5E0C1CE}"/>
              </a:ext>
            </a:extLst>
          </p:cNvPr>
          <p:cNvPicPr>
            <a:picLocks noChangeAspect="1"/>
          </p:cNvPicPr>
          <p:nvPr/>
        </p:nvPicPr>
        <p:blipFill>
          <a:blip r:embed="rId3"/>
          <a:stretch>
            <a:fillRect/>
          </a:stretch>
        </p:blipFill>
        <p:spPr>
          <a:xfrm>
            <a:off x="3966132" y="3100660"/>
            <a:ext cx="3839111" cy="1552792"/>
          </a:xfrm>
          <a:prstGeom prst="rect">
            <a:avLst/>
          </a:prstGeom>
        </p:spPr>
      </p:pic>
    </p:spTree>
    <p:extLst>
      <p:ext uri="{BB962C8B-B14F-4D97-AF65-F5344CB8AC3E}">
        <p14:creationId xmlns:p14="http://schemas.microsoft.com/office/powerpoint/2010/main" val="2130777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21. Routing, Params, Query params, Handle routing exception</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Có ba việc chính khi làm việc với Router:</a:t>
            </a:r>
          </a:p>
          <a:p>
            <a:pPr marL="457200" lvl="1" indent="0">
              <a:buNone/>
            </a:pPr>
            <a:r>
              <a:rPr lang="en-US">
                <a:cs typeface="Courier New" panose="02070309020205020404" pitchFamily="49" charset="0"/>
              </a:rPr>
              <a:t>2. Config routes</a:t>
            </a:r>
            <a:br>
              <a:rPr lang="en-US">
                <a:cs typeface="Courier New" panose="02070309020205020404" pitchFamily="49" charset="0"/>
              </a:rPr>
            </a:br>
            <a:br>
              <a:rPr lang="en-US">
                <a:cs typeface="Courier New" panose="02070309020205020404" pitchFamily="49" charset="0"/>
              </a:rPr>
            </a:br>
            <a:br>
              <a:rPr lang="en-US">
                <a:cs typeface="Courier New" panose="02070309020205020404" pitchFamily="49" charset="0"/>
              </a:rPr>
            </a:br>
            <a:br>
              <a:rPr lang="en-US">
                <a:cs typeface="Courier New" panose="02070309020205020404" pitchFamily="49" charset="0"/>
              </a:rPr>
            </a:br>
            <a:br>
              <a:rPr lang="en-US">
                <a:cs typeface="Courier New" panose="02070309020205020404" pitchFamily="49" charset="0"/>
              </a:rPr>
            </a:br>
            <a:br>
              <a:rPr lang="en-US">
                <a:cs typeface="Courier New" panose="02070309020205020404" pitchFamily="49" charset="0"/>
              </a:rPr>
            </a:br>
            <a:br>
              <a:rPr lang="en-US">
                <a:cs typeface="Courier New" panose="02070309020205020404" pitchFamily="49" charset="0"/>
              </a:rPr>
            </a:br>
            <a:r>
              <a:rPr lang="vi-VN">
                <a:cs typeface="Courier New" panose="02070309020205020404" pitchFamily="49" charset="0"/>
              </a:rPr>
              <a:t>Mỗi object Route có hai thành phần chính quan trọng là </a:t>
            </a:r>
            <a:r>
              <a:rPr lang="vi-VN" b="1">
                <a:cs typeface="Courier New" panose="02070309020205020404" pitchFamily="49" charset="0"/>
              </a:rPr>
              <a:t>path</a:t>
            </a:r>
            <a:r>
              <a:rPr lang="vi-VN">
                <a:cs typeface="Courier New" panose="02070309020205020404" pitchFamily="49" charset="0"/>
              </a:rPr>
              <a:t> và </a:t>
            </a:r>
            <a:r>
              <a:rPr lang="vi-VN" b="1">
                <a:cs typeface="Courier New" panose="02070309020205020404" pitchFamily="49" charset="0"/>
              </a:rPr>
              <a:t>component</a:t>
            </a:r>
            <a:r>
              <a:rPr lang="vi-VN">
                <a:cs typeface="Courier New" panose="02070309020205020404" pitchFamily="49" charset="0"/>
              </a:rPr>
              <a:t>. Ở đây với định nghĩa như ở trên, thì khi bạn mở ứng dụng, mặc định sẽ load component ArticleListComponent, và nếu bạn mở đường link /detail thì router sẽ load component ArticleDetailComponent tương ứng</a:t>
            </a:r>
            <a:r>
              <a:rPr lang="en-US">
                <a:cs typeface="Courier New" panose="02070309020205020404" pitchFamily="49" charset="0"/>
              </a:rPr>
              <a:t>.</a:t>
            </a:r>
          </a:p>
          <a:p>
            <a:pPr marL="457200" lvl="1" indent="0">
              <a:buNone/>
            </a:pPr>
            <a:r>
              <a:rPr lang="en-US" b="1">
                <a:cs typeface="Courier New" panose="02070309020205020404" pitchFamily="49" charset="0"/>
              </a:rPr>
              <a:t>Lưu ý</a:t>
            </a:r>
            <a:r>
              <a:rPr lang="en-US">
                <a:cs typeface="Courier New" panose="02070309020205020404" pitchFamily="49" charset="0"/>
              </a:rPr>
              <a:t>: router config sẽ tìm router được truy cập theo thứ tự từ trên xuống.</a:t>
            </a:r>
          </a:p>
          <a:p>
            <a:endParaRPr lang="en-US">
              <a:cs typeface="Courier New" panose="02070309020205020404" pitchFamily="49" charset="0"/>
            </a:endParaRP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104</a:t>
            </a:fld>
            <a:endParaRPr lang="en-US"/>
          </a:p>
        </p:txBody>
      </p:sp>
      <p:pic>
        <p:nvPicPr>
          <p:cNvPr id="7" name="Picture 6">
            <a:extLst>
              <a:ext uri="{FF2B5EF4-FFF2-40B4-BE49-F238E27FC236}">
                <a16:creationId xmlns:a16="http://schemas.microsoft.com/office/drawing/2014/main" id="{4957E627-1F82-4D3C-ACB9-6ACE543867EE}"/>
              </a:ext>
            </a:extLst>
          </p:cNvPr>
          <p:cNvPicPr>
            <a:picLocks noChangeAspect="1"/>
          </p:cNvPicPr>
          <p:nvPr/>
        </p:nvPicPr>
        <p:blipFill>
          <a:blip r:embed="rId2"/>
          <a:stretch>
            <a:fillRect/>
          </a:stretch>
        </p:blipFill>
        <p:spPr>
          <a:xfrm>
            <a:off x="4193755" y="2531984"/>
            <a:ext cx="2828147" cy="1794032"/>
          </a:xfrm>
          <a:prstGeom prst="rect">
            <a:avLst/>
          </a:prstGeom>
        </p:spPr>
      </p:pic>
    </p:spTree>
    <p:extLst>
      <p:ext uri="{BB962C8B-B14F-4D97-AF65-F5344CB8AC3E}">
        <p14:creationId xmlns:p14="http://schemas.microsoft.com/office/powerpoint/2010/main" val="139328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21. Routing, Params, Query params, Handle routing exception</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Có ba việc chính khi làm việc với Router:</a:t>
            </a:r>
          </a:p>
          <a:p>
            <a:pPr marL="457200" lvl="1" indent="0">
              <a:buNone/>
            </a:pPr>
            <a:r>
              <a:rPr lang="en-US">
                <a:cs typeface="Courier New" panose="02070309020205020404" pitchFamily="49" charset="0"/>
              </a:rPr>
              <a:t>3. Sử dụng route</a:t>
            </a:r>
            <a:br>
              <a:rPr lang="en-US">
                <a:cs typeface="Courier New" panose="02070309020205020404" pitchFamily="49" charset="0"/>
              </a:rPr>
            </a:br>
            <a:r>
              <a:rPr lang="en-US">
                <a:cs typeface="Courier New" panose="02070309020205020404" pitchFamily="49" charset="0"/>
              </a:rPr>
              <a:t>&lt;router-outlet&gt;&lt;/router-outlet&gt; sẽ là nơi render được load tương ứng, vậy nên nó cần được đặt tại component nằm trong module root, ở đây là AppComponent của AppModule.</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105</a:t>
            </a:fld>
            <a:endParaRPr lang="en-US"/>
          </a:p>
        </p:txBody>
      </p:sp>
      <p:pic>
        <p:nvPicPr>
          <p:cNvPr id="15" name="Picture 14">
            <a:extLst>
              <a:ext uri="{FF2B5EF4-FFF2-40B4-BE49-F238E27FC236}">
                <a16:creationId xmlns:a16="http://schemas.microsoft.com/office/drawing/2014/main" id="{F0A0231F-2655-4124-8A2A-B4F3306E9D06}"/>
              </a:ext>
            </a:extLst>
          </p:cNvPr>
          <p:cNvPicPr>
            <a:picLocks noChangeAspect="1"/>
          </p:cNvPicPr>
          <p:nvPr/>
        </p:nvPicPr>
        <p:blipFill>
          <a:blip r:embed="rId2"/>
          <a:stretch>
            <a:fillRect/>
          </a:stretch>
        </p:blipFill>
        <p:spPr>
          <a:xfrm>
            <a:off x="3041949" y="3602082"/>
            <a:ext cx="2524477" cy="2362530"/>
          </a:xfrm>
          <a:prstGeom prst="rect">
            <a:avLst/>
          </a:prstGeom>
        </p:spPr>
      </p:pic>
      <p:pic>
        <p:nvPicPr>
          <p:cNvPr id="17" name="Picture 16">
            <a:extLst>
              <a:ext uri="{FF2B5EF4-FFF2-40B4-BE49-F238E27FC236}">
                <a16:creationId xmlns:a16="http://schemas.microsoft.com/office/drawing/2014/main" id="{B89F1C71-DE6C-4459-B997-B191631742E0}"/>
              </a:ext>
            </a:extLst>
          </p:cNvPr>
          <p:cNvPicPr>
            <a:picLocks noChangeAspect="1"/>
          </p:cNvPicPr>
          <p:nvPr/>
        </p:nvPicPr>
        <p:blipFill>
          <a:blip r:embed="rId3"/>
          <a:stretch>
            <a:fillRect/>
          </a:stretch>
        </p:blipFill>
        <p:spPr>
          <a:xfrm>
            <a:off x="5927714" y="4021836"/>
            <a:ext cx="3572374" cy="1162212"/>
          </a:xfrm>
          <a:prstGeom prst="rect">
            <a:avLst/>
          </a:prstGeom>
        </p:spPr>
      </p:pic>
    </p:spTree>
    <p:extLst>
      <p:ext uri="{BB962C8B-B14F-4D97-AF65-F5344CB8AC3E}">
        <p14:creationId xmlns:p14="http://schemas.microsoft.com/office/powerpoint/2010/main" val="1587354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21. Routing, Params, Query params, Handle routing exception</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Có ba việc chính khi làm việc với Router:</a:t>
            </a:r>
          </a:p>
          <a:p>
            <a:pPr marL="457200" lvl="1" indent="0">
              <a:buNone/>
            </a:pPr>
            <a:r>
              <a:rPr lang="en-US">
                <a:cs typeface="Courier New" panose="02070309020205020404" pitchFamily="49" charset="0"/>
              </a:rPr>
              <a:t>Các cách routing tại template HTML và class TS:</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106</a:t>
            </a:fld>
            <a:endParaRPr lang="en-US"/>
          </a:p>
        </p:txBody>
      </p:sp>
      <p:pic>
        <p:nvPicPr>
          <p:cNvPr id="11" name="Picture 10">
            <a:extLst>
              <a:ext uri="{FF2B5EF4-FFF2-40B4-BE49-F238E27FC236}">
                <a16:creationId xmlns:a16="http://schemas.microsoft.com/office/drawing/2014/main" id="{FBD6D2E8-7A38-4CE1-9E94-BEF1BED1F301}"/>
              </a:ext>
            </a:extLst>
          </p:cNvPr>
          <p:cNvPicPr>
            <a:picLocks noChangeAspect="1"/>
          </p:cNvPicPr>
          <p:nvPr/>
        </p:nvPicPr>
        <p:blipFill>
          <a:blip r:embed="rId2"/>
          <a:stretch>
            <a:fillRect/>
          </a:stretch>
        </p:blipFill>
        <p:spPr>
          <a:xfrm>
            <a:off x="6564011" y="3136552"/>
            <a:ext cx="4333551" cy="2110997"/>
          </a:xfrm>
          <a:prstGeom prst="rect">
            <a:avLst/>
          </a:prstGeom>
        </p:spPr>
      </p:pic>
      <p:pic>
        <p:nvPicPr>
          <p:cNvPr id="4" name="Picture 3">
            <a:extLst>
              <a:ext uri="{FF2B5EF4-FFF2-40B4-BE49-F238E27FC236}">
                <a16:creationId xmlns:a16="http://schemas.microsoft.com/office/drawing/2014/main" id="{C4A4809B-B668-4B5C-8B3A-3CA47C3480EF}"/>
              </a:ext>
            </a:extLst>
          </p:cNvPr>
          <p:cNvPicPr>
            <a:picLocks noChangeAspect="1"/>
          </p:cNvPicPr>
          <p:nvPr/>
        </p:nvPicPr>
        <p:blipFill>
          <a:blip r:embed="rId3"/>
          <a:stretch>
            <a:fillRect/>
          </a:stretch>
        </p:blipFill>
        <p:spPr>
          <a:xfrm>
            <a:off x="1529315" y="3029839"/>
            <a:ext cx="4315427" cy="2324424"/>
          </a:xfrm>
          <a:prstGeom prst="rect">
            <a:avLst/>
          </a:prstGeom>
        </p:spPr>
      </p:pic>
    </p:spTree>
    <p:extLst>
      <p:ext uri="{BB962C8B-B14F-4D97-AF65-F5344CB8AC3E}">
        <p14:creationId xmlns:p14="http://schemas.microsoft.com/office/powerpoint/2010/main" val="2863883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21. Routing, Params, Query params, Handle routing exception</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Có ba việc chính khi làm việc với Router:</a:t>
            </a:r>
          </a:p>
          <a:p>
            <a:pPr marL="457200" lvl="1" indent="0">
              <a:buNone/>
            </a:pPr>
            <a:r>
              <a:rPr lang="en-US">
                <a:cs typeface="Courier New" panose="02070309020205020404" pitchFamily="49" charset="0"/>
              </a:rPr>
              <a:t>VD:</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107</a:t>
            </a:fld>
            <a:endParaRPr lang="en-US"/>
          </a:p>
        </p:txBody>
      </p:sp>
      <p:pic>
        <p:nvPicPr>
          <p:cNvPr id="7" name="Picture 6">
            <a:extLst>
              <a:ext uri="{FF2B5EF4-FFF2-40B4-BE49-F238E27FC236}">
                <a16:creationId xmlns:a16="http://schemas.microsoft.com/office/drawing/2014/main" id="{CB70E3C6-BF0F-472E-9BB7-E8ACB8E2F5BC}"/>
              </a:ext>
            </a:extLst>
          </p:cNvPr>
          <p:cNvPicPr>
            <a:picLocks noChangeAspect="1"/>
          </p:cNvPicPr>
          <p:nvPr/>
        </p:nvPicPr>
        <p:blipFill>
          <a:blip r:embed="rId2"/>
          <a:stretch>
            <a:fillRect/>
          </a:stretch>
        </p:blipFill>
        <p:spPr>
          <a:xfrm>
            <a:off x="2208111" y="2366689"/>
            <a:ext cx="2900602" cy="2980619"/>
          </a:xfrm>
          <a:prstGeom prst="rect">
            <a:avLst/>
          </a:prstGeom>
        </p:spPr>
      </p:pic>
      <p:pic>
        <p:nvPicPr>
          <p:cNvPr id="9" name="Picture 8">
            <a:extLst>
              <a:ext uri="{FF2B5EF4-FFF2-40B4-BE49-F238E27FC236}">
                <a16:creationId xmlns:a16="http://schemas.microsoft.com/office/drawing/2014/main" id="{31D0AFBD-6B08-49B5-9611-879124E0F45A}"/>
              </a:ext>
            </a:extLst>
          </p:cNvPr>
          <p:cNvPicPr>
            <a:picLocks noChangeAspect="1"/>
          </p:cNvPicPr>
          <p:nvPr/>
        </p:nvPicPr>
        <p:blipFill>
          <a:blip r:embed="rId3"/>
          <a:stretch>
            <a:fillRect/>
          </a:stretch>
        </p:blipFill>
        <p:spPr>
          <a:xfrm>
            <a:off x="5200900" y="2361295"/>
            <a:ext cx="2565255" cy="2013154"/>
          </a:xfrm>
          <a:prstGeom prst="rect">
            <a:avLst/>
          </a:prstGeom>
        </p:spPr>
      </p:pic>
      <p:pic>
        <p:nvPicPr>
          <p:cNvPr id="12" name="Picture 11" descr="Text&#10;&#10;Description automatically generated">
            <a:extLst>
              <a:ext uri="{FF2B5EF4-FFF2-40B4-BE49-F238E27FC236}">
                <a16:creationId xmlns:a16="http://schemas.microsoft.com/office/drawing/2014/main" id="{0AE6052B-8B42-4C97-9F40-D84DD18395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4926" y="2361295"/>
            <a:ext cx="3268688" cy="3090655"/>
          </a:xfrm>
          <a:prstGeom prst="rect">
            <a:avLst/>
          </a:prstGeom>
        </p:spPr>
      </p:pic>
    </p:spTree>
    <p:extLst>
      <p:ext uri="{BB962C8B-B14F-4D97-AF65-F5344CB8AC3E}">
        <p14:creationId xmlns:p14="http://schemas.microsoft.com/office/powerpoint/2010/main" val="58897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21. Routing, Params, Query params, Handle routing exception</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vi-VN">
                <a:cs typeface="Courier New" panose="02070309020205020404" pitchFamily="49" charset="0"/>
              </a:rPr>
              <a:t>Mỗi khi qua lại giữa các route, thông thường một số </a:t>
            </a:r>
            <a:r>
              <a:rPr lang="en-US">
                <a:cs typeface="Courier New" panose="02070309020205020404" pitchFamily="49" charset="0"/>
              </a:rPr>
              <a:t>thông tin </a:t>
            </a:r>
            <a:r>
              <a:rPr lang="vi-VN">
                <a:cs typeface="Courier New" panose="02070309020205020404" pitchFamily="49" charset="0"/>
              </a:rPr>
              <a:t>sẽ được trao đổi và nơi dễ dàng nhất để làm điều này chính là trên URL</a:t>
            </a:r>
            <a:r>
              <a:rPr lang="en-US">
                <a:cs typeface="Courier New" panose="02070309020205020404" pitchFamily="49" charset="0"/>
              </a:rPr>
              <a:t>. Vậy Router làm cách nào đọc được các thông tin này?</a:t>
            </a:r>
            <a:br>
              <a:rPr lang="en-US">
                <a:cs typeface="Courier New" panose="02070309020205020404" pitchFamily="49" charset="0"/>
              </a:rPr>
            </a:br>
            <a:r>
              <a:rPr lang="en-US">
                <a:cs typeface="Courier New" panose="02070309020205020404" pitchFamily="49" charset="0"/>
              </a:rPr>
              <a:t>=&gt; Params, Query params</a:t>
            </a:r>
          </a:p>
          <a:p>
            <a:r>
              <a:rPr lang="en-US">
                <a:cs typeface="Courier New" panose="02070309020205020404" pitchFamily="49" charset="0"/>
              </a:rPr>
              <a:t>Params: cần khai báo tại route để Angular nhận diện, bắt đầu bằng dấu 2 chấm (:)</a:t>
            </a:r>
          </a:p>
          <a:p>
            <a:pPr lvl="1">
              <a:buFont typeface="Wingdings" panose="05000000000000000000" pitchFamily="2" charset="2"/>
              <a:buChar char="§"/>
            </a:pPr>
            <a:r>
              <a:rPr lang="en-US">
                <a:cs typeface="Courier New" panose="02070309020205020404" pitchFamily="49" charset="0"/>
              </a:rPr>
              <a:t>Syntax trong route config: </a:t>
            </a:r>
            <a:r>
              <a:rPr lang="en-US">
                <a:solidFill>
                  <a:schemeClr val="bg2">
                    <a:lumMod val="50000"/>
                  </a:schemeClr>
                </a:solidFill>
                <a:cs typeface="Courier New" panose="02070309020205020404" pitchFamily="49" charset="0"/>
              </a:rPr>
              <a:t>{ path: ‘</a:t>
            </a:r>
            <a:r>
              <a:rPr lang="en-US">
                <a:solidFill>
                  <a:schemeClr val="tx1">
                    <a:lumMod val="60000"/>
                    <a:lumOff val="40000"/>
                  </a:schemeClr>
                </a:solidFill>
                <a:cs typeface="Courier New" panose="02070309020205020404" pitchFamily="49" charset="0"/>
              </a:rPr>
              <a:t>&lt;path&gt;</a:t>
            </a:r>
            <a:r>
              <a:rPr lang="en-US">
                <a:solidFill>
                  <a:schemeClr val="bg2">
                    <a:lumMod val="50000"/>
                  </a:schemeClr>
                </a:solidFill>
                <a:cs typeface="Courier New" panose="02070309020205020404" pitchFamily="49" charset="0"/>
              </a:rPr>
              <a:t>/:</a:t>
            </a:r>
            <a:r>
              <a:rPr lang="en-US">
                <a:solidFill>
                  <a:schemeClr val="tx1">
                    <a:lumMod val="60000"/>
                    <a:lumOff val="40000"/>
                  </a:schemeClr>
                </a:solidFill>
                <a:cs typeface="Courier New" panose="02070309020205020404" pitchFamily="49" charset="0"/>
              </a:rPr>
              <a:t>&lt;varName&gt;</a:t>
            </a:r>
            <a:r>
              <a:rPr lang="en-US">
                <a:solidFill>
                  <a:schemeClr val="bg2">
                    <a:lumMod val="50000"/>
                  </a:schemeClr>
                </a:solidFill>
                <a:cs typeface="Courier New" panose="02070309020205020404" pitchFamily="49" charset="0"/>
              </a:rPr>
              <a:t>’ }</a:t>
            </a:r>
            <a:br>
              <a:rPr lang="en-US">
                <a:solidFill>
                  <a:schemeClr val="bg2">
                    <a:lumMod val="50000"/>
                  </a:schemeClr>
                </a:solidFill>
                <a:cs typeface="Courier New" panose="02070309020205020404" pitchFamily="49" charset="0"/>
              </a:rPr>
            </a:br>
            <a:r>
              <a:rPr lang="en-US">
                <a:cs typeface="Courier New" panose="02070309020205020404" pitchFamily="49" charset="0"/>
              </a:rPr>
              <a:t>VD: http://.../post/hello-world → </a:t>
            </a:r>
            <a:r>
              <a:rPr lang="en-US">
                <a:solidFill>
                  <a:schemeClr val="tx1">
                    <a:lumMod val="60000"/>
                    <a:lumOff val="40000"/>
                  </a:schemeClr>
                </a:solidFill>
                <a:cs typeface="Courier New" panose="02070309020205020404" pitchFamily="49" charset="0"/>
              </a:rPr>
              <a:t>&lt;varName&gt;</a:t>
            </a:r>
            <a:r>
              <a:rPr lang="en-US">
                <a:cs typeface="Courier New" panose="02070309020205020404" pitchFamily="49" charset="0"/>
              </a:rPr>
              <a:t> = ‘hello-world’</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108</a:t>
            </a:fld>
            <a:endParaRPr lang="en-US"/>
          </a:p>
        </p:txBody>
      </p:sp>
    </p:spTree>
    <p:extLst>
      <p:ext uri="{BB962C8B-B14F-4D97-AF65-F5344CB8AC3E}">
        <p14:creationId xmlns:p14="http://schemas.microsoft.com/office/powerpoint/2010/main" val="157818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21. Routing, Params, Query params, Handle routing exception</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Các đọc Params tại component:</a:t>
            </a:r>
          </a:p>
          <a:p>
            <a:pPr lvl="1"/>
            <a:r>
              <a:rPr lang="en-US">
                <a:cs typeface="Courier New" panose="02070309020205020404" pitchFamily="49" charset="0"/>
              </a:rPr>
              <a:t>Chỉ cần đọc 1 lần:</a:t>
            </a:r>
            <a:br>
              <a:rPr lang="en-US">
                <a:cs typeface="Courier New" panose="02070309020205020404" pitchFamily="49" charset="0"/>
              </a:rPr>
            </a:br>
            <a:r>
              <a:rPr lang="en-US">
                <a:solidFill>
                  <a:schemeClr val="bg2">
                    <a:lumMod val="50000"/>
                  </a:schemeClr>
                </a:solidFill>
                <a:cs typeface="Courier New" panose="02070309020205020404" pitchFamily="49" charset="0"/>
              </a:rPr>
              <a:t>ActivatedRoute.snapshot.paramMap.get(</a:t>
            </a:r>
            <a:r>
              <a:rPr lang="en-US">
                <a:solidFill>
                  <a:schemeClr val="tx1">
                    <a:lumMod val="60000"/>
                    <a:lumOff val="40000"/>
                  </a:schemeClr>
                </a:solidFill>
                <a:cs typeface="Courier New" panose="02070309020205020404" pitchFamily="49" charset="0"/>
              </a:rPr>
              <a:t>&lt;varName&gt;</a:t>
            </a:r>
            <a:r>
              <a:rPr lang="en-US">
                <a:solidFill>
                  <a:schemeClr val="bg2">
                    <a:lumMod val="50000"/>
                  </a:schemeClr>
                </a:solidFill>
                <a:cs typeface="Courier New" panose="02070309020205020404" pitchFamily="49" charset="0"/>
              </a:rPr>
              <a:t>)</a:t>
            </a:r>
            <a:br>
              <a:rPr lang="en-US">
                <a:solidFill>
                  <a:schemeClr val="bg2">
                    <a:lumMod val="50000"/>
                  </a:schemeClr>
                </a:solidFill>
                <a:cs typeface="Courier New" panose="02070309020205020404" pitchFamily="49" charset="0"/>
              </a:rPr>
            </a:br>
            <a:r>
              <a:rPr lang="en-US">
                <a:cs typeface="Courier New" panose="02070309020205020404" pitchFamily="49" charset="0"/>
              </a:rPr>
              <a:t>hoặc</a:t>
            </a:r>
            <a:br>
              <a:rPr lang="en-US">
                <a:solidFill>
                  <a:schemeClr val="bg2">
                    <a:lumMod val="50000"/>
                  </a:schemeClr>
                </a:solidFill>
                <a:cs typeface="Courier New" panose="02070309020205020404" pitchFamily="49" charset="0"/>
              </a:rPr>
            </a:br>
            <a:r>
              <a:rPr lang="en-US">
                <a:solidFill>
                  <a:schemeClr val="bg2">
                    <a:lumMod val="50000"/>
                  </a:schemeClr>
                </a:solidFill>
                <a:cs typeface="Courier New" panose="02070309020205020404" pitchFamily="49" charset="0"/>
              </a:rPr>
              <a:t>ActivatedRoute.snapshot.params.</a:t>
            </a:r>
            <a:r>
              <a:rPr lang="en-US">
                <a:solidFill>
                  <a:schemeClr val="tx1">
                    <a:lumMod val="60000"/>
                    <a:lumOff val="40000"/>
                  </a:schemeClr>
                </a:solidFill>
                <a:cs typeface="Courier New" panose="02070309020205020404" pitchFamily="49" charset="0"/>
              </a:rPr>
              <a:t>&lt;varName&gt;</a:t>
            </a:r>
          </a:p>
          <a:p>
            <a:pPr lvl="1"/>
            <a:r>
              <a:rPr lang="en-US">
                <a:cs typeface="Courier New" panose="02070309020205020404" pitchFamily="49" charset="0"/>
              </a:rPr>
              <a:t>Theo dõi sự thay đổi:</a:t>
            </a:r>
            <a:br>
              <a:rPr lang="en-US">
                <a:cs typeface="Courier New" panose="02070309020205020404" pitchFamily="49" charset="0"/>
              </a:rPr>
            </a:br>
            <a:r>
              <a:rPr lang="en-US">
                <a:solidFill>
                  <a:schemeClr val="bg2">
                    <a:lumMod val="50000"/>
                  </a:schemeClr>
                </a:solidFill>
                <a:cs typeface="Courier New" panose="02070309020205020404" pitchFamily="49" charset="0"/>
              </a:rPr>
              <a:t>ActivatedRoute.paramMap.subscribe(p =&gt; p.get(</a:t>
            </a:r>
            <a:r>
              <a:rPr lang="en-US">
                <a:solidFill>
                  <a:schemeClr val="tx1">
                    <a:lumMod val="60000"/>
                    <a:lumOff val="40000"/>
                  </a:schemeClr>
                </a:solidFill>
                <a:cs typeface="Courier New" panose="02070309020205020404" pitchFamily="49" charset="0"/>
              </a:rPr>
              <a:t>&lt;varName&gt;</a:t>
            </a:r>
            <a:r>
              <a:rPr lang="en-US">
                <a:solidFill>
                  <a:schemeClr val="bg2">
                    <a:lumMod val="50000"/>
                  </a:schemeClr>
                </a:solidFill>
                <a:cs typeface="Courier New" panose="02070309020205020404" pitchFamily="49" charset="0"/>
              </a:rPr>
              <a:t>))</a:t>
            </a:r>
            <a:br>
              <a:rPr lang="en-US">
                <a:solidFill>
                  <a:schemeClr val="bg2">
                    <a:lumMod val="50000"/>
                  </a:schemeClr>
                </a:solidFill>
                <a:cs typeface="Courier New" panose="02070309020205020404" pitchFamily="49" charset="0"/>
              </a:rPr>
            </a:br>
            <a:r>
              <a:rPr lang="en-US">
                <a:solidFill>
                  <a:schemeClr val="bg2">
                    <a:lumMod val="50000"/>
                  </a:schemeClr>
                </a:solidFill>
                <a:cs typeface="Courier New" panose="02070309020205020404" pitchFamily="49" charset="0"/>
              </a:rPr>
              <a:t>hoặc</a:t>
            </a:r>
            <a:br>
              <a:rPr lang="en-US">
                <a:solidFill>
                  <a:schemeClr val="bg2">
                    <a:lumMod val="50000"/>
                  </a:schemeClr>
                </a:solidFill>
                <a:cs typeface="Courier New" panose="02070309020205020404" pitchFamily="49" charset="0"/>
              </a:rPr>
            </a:br>
            <a:r>
              <a:rPr lang="en-US">
                <a:solidFill>
                  <a:schemeClr val="bg2">
                    <a:lumMod val="50000"/>
                  </a:schemeClr>
                </a:solidFill>
                <a:cs typeface="Courier New" panose="02070309020205020404" pitchFamily="49" charset="0"/>
              </a:rPr>
              <a:t>ActivatedRoute.params.subscribe(p =&gt; p.</a:t>
            </a:r>
            <a:r>
              <a:rPr lang="en-US">
                <a:solidFill>
                  <a:schemeClr val="tx1">
                    <a:lumMod val="60000"/>
                    <a:lumOff val="40000"/>
                  </a:schemeClr>
                </a:solidFill>
                <a:cs typeface="Courier New" panose="02070309020205020404" pitchFamily="49" charset="0"/>
              </a:rPr>
              <a:t>&lt;varName&gt;</a:t>
            </a:r>
            <a:r>
              <a:rPr lang="en-US">
                <a:solidFill>
                  <a:schemeClr val="bg2">
                    <a:lumMod val="50000"/>
                  </a:schemeClr>
                </a:solidFill>
                <a:cs typeface="Courier New" panose="02070309020205020404" pitchFamily="49" charset="0"/>
              </a:rPr>
              <a:t>)</a:t>
            </a:r>
            <a:endParaRPr lang="en-US">
              <a:cs typeface="Courier New" panose="02070309020205020404" pitchFamily="49" charset="0"/>
            </a:endParaRPr>
          </a:p>
          <a:p>
            <a:endParaRPr lang="en-US">
              <a:cs typeface="Courier New" panose="02070309020205020404" pitchFamily="49" charset="0"/>
            </a:endParaRP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109</a:t>
            </a:fld>
            <a:endParaRPr lang="en-US"/>
          </a:p>
        </p:txBody>
      </p:sp>
    </p:spTree>
    <p:extLst>
      <p:ext uri="{BB962C8B-B14F-4D97-AF65-F5344CB8AC3E}">
        <p14:creationId xmlns:p14="http://schemas.microsoft.com/office/powerpoint/2010/main" val="1300514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65212" y="689680"/>
            <a:ext cx="10058402" cy="647700"/>
          </a:xfrm>
        </p:spPr>
        <p:txBody>
          <a:bodyPr/>
          <a:lstStyle/>
          <a:p>
            <a:r>
              <a:rPr lang="en-US">
                <a:latin typeface="UTM Essendine Caps" panose="02040603050506020204" pitchFamily="18" charset="0"/>
              </a:rPr>
              <a:t>3. Angular Framework</a:t>
            </a:r>
            <a:endParaRPr>
              <a:latin typeface="UTM Essendine Caps" panose="02040603050506020204" pitchFamily="18" charset="0"/>
            </a:endParaRPr>
          </a:p>
        </p:txBody>
      </p:sp>
      <p:sp>
        <p:nvSpPr>
          <p:cNvPr id="14" name="Content Placeholder 13"/>
          <p:cNvSpPr>
            <a:spLocks noGrp="1"/>
          </p:cNvSpPr>
          <p:nvPr>
            <p:ph idx="1"/>
          </p:nvPr>
        </p:nvSpPr>
        <p:spPr>
          <a:xfrm>
            <a:off x="1065214" y="1612635"/>
            <a:ext cx="10058400" cy="4229100"/>
          </a:xfrm>
        </p:spPr>
        <p:txBody>
          <a:bodyPr>
            <a:normAutofit/>
          </a:bodyPr>
          <a:lstStyle/>
          <a:p>
            <a:pPr marL="0" indent="0">
              <a:buNone/>
            </a:pPr>
            <a:r>
              <a:rPr lang="en-US">
                <a:latin typeface="SVN-Segoe Print" panose="020B0606040200020203" pitchFamily="34" charset="0"/>
              </a:rPr>
              <a:t>19. Reactive Forms [2]: FormArray</a:t>
            </a:r>
          </a:p>
          <a:p>
            <a:pPr marL="0" indent="0">
              <a:buNone/>
            </a:pPr>
            <a:r>
              <a:rPr lang="en-US">
                <a:latin typeface="SVN-Segoe Print" panose="020B0606040200020203" pitchFamily="34" charset="0"/>
              </a:rPr>
              <a:t>20. Form Validators: Built-in validators &amp; Custom validators</a:t>
            </a:r>
          </a:p>
          <a:p>
            <a:pPr marL="0" indent="0">
              <a:buNone/>
            </a:pPr>
            <a:r>
              <a:rPr lang="en-US">
                <a:latin typeface="SVN-Segoe Print" panose="020B0606040200020203" pitchFamily="34" charset="0"/>
              </a:rPr>
              <a:t>21. Routing, Params, Query params, Handle routing exception</a:t>
            </a:r>
          </a:p>
          <a:p>
            <a:pPr marL="0" indent="0">
              <a:buNone/>
            </a:pPr>
            <a:r>
              <a:rPr lang="en-US">
                <a:latin typeface="SVN-Segoe Print" panose="020B0606040200020203" pitchFamily="34" charset="0"/>
              </a:rPr>
              <a:t>22. Component Module &amp; Lazy Loading</a:t>
            </a:r>
          </a:p>
          <a:p>
            <a:pPr marL="0" indent="0">
              <a:buNone/>
            </a:pPr>
            <a:r>
              <a:rPr lang="en-US">
                <a:latin typeface="SVN-Segoe Print" panose="020B0606040200020203" pitchFamily="34" charset="0"/>
              </a:rPr>
              <a:t>23. DomSanitizer</a:t>
            </a:r>
          </a:p>
          <a:p>
            <a:pPr marL="0" indent="0">
              <a:buNone/>
            </a:pPr>
            <a:r>
              <a:rPr lang="en-US">
                <a:latin typeface="SVN-Segoe Print" panose="020B0606040200020203" pitchFamily="34" charset="0"/>
              </a:rPr>
              <a:t>24. RxJS [2]: </a:t>
            </a:r>
            <a:r>
              <a:rPr lang="en-US">
                <a:latin typeface="SVN-Segoe Print" panose="020B0606040200020203" pitchFamily="34" charset="0"/>
                <a:hlinkClick r:id="rId2"/>
              </a:rPr>
              <a:t>Subject, BehaviorSubject, ReplaySubject, AsyncSubject</a:t>
            </a:r>
            <a:endParaRPr lang="en-US">
              <a:latin typeface="SVN-Segoe Print" panose="020B0606040200020203" pitchFamily="34" charset="0"/>
            </a:endParaRPr>
          </a:p>
          <a:p>
            <a:pPr marL="0" indent="0">
              <a:buNone/>
            </a:pPr>
            <a:r>
              <a:rPr lang="en-US">
                <a:latin typeface="SVN-Segoe Print" panose="020B0606040200020203" pitchFamily="34" charset="0"/>
              </a:rPr>
              <a:t>25. </a:t>
            </a:r>
            <a:r>
              <a:rPr lang="vi-VN">
                <a:latin typeface="SVN-Segoe Print" panose="020B0606040200020203" pitchFamily="34" charset="0"/>
              </a:rPr>
              <a:t>Tương tác giữa các Components với </a:t>
            </a:r>
            <a:r>
              <a:rPr lang="en-US">
                <a:latin typeface="SVN-Segoe Print" panose="020B0606040200020203" pitchFamily="34" charset="0"/>
              </a:rPr>
              <a:t>BehaviorSubject</a:t>
            </a:r>
          </a:p>
        </p:txBody>
      </p:sp>
      <p:sp>
        <p:nvSpPr>
          <p:cNvPr id="4" name="Slide Number Placeholder 3">
            <a:extLst>
              <a:ext uri="{FF2B5EF4-FFF2-40B4-BE49-F238E27FC236}">
                <a16:creationId xmlns:a16="http://schemas.microsoft.com/office/drawing/2014/main" id="{777E9249-36D7-426E-B19F-12C1AB3078BC}"/>
              </a:ext>
            </a:extLst>
          </p:cNvPr>
          <p:cNvSpPr>
            <a:spLocks noGrp="1"/>
          </p:cNvSpPr>
          <p:nvPr>
            <p:ph type="sldNum" sz="quarter" idx="12"/>
          </p:nvPr>
        </p:nvSpPr>
        <p:spPr/>
        <p:txBody>
          <a:bodyPr/>
          <a:lstStyle/>
          <a:p>
            <a:fld id="{022B156B-59AE-415F-B24B-8756D48BB977}" type="slidenum">
              <a:rPr lang="en-US" smtClean="0"/>
              <a:pPr/>
              <a:t>11</a:t>
            </a:fld>
            <a:endParaRPr lang="en-US" dirty="0"/>
          </a:p>
        </p:txBody>
      </p:sp>
    </p:spTree>
    <p:extLst>
      <p:ext uri="{BB962C8B-B14F-4D97-AF65-F5344CB8AC3E}">
        <p14:creationId xmlns:p14="http://schemas.microsoft.com/office/powerpoint/2010/main" val="2248746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21. Routing, Params, Query params, Handle routing exception</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VD đọc Params:</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110</a:t>
            </a:fld>
            <a:endParaRPr lang="en-US"/>
          </a:p>
        </p:txBody>
      </p:sp>
      <p:pic>
        <p:nvPicPr>
          <p:cNvPr id="12" name="Picture 11">
            <a:extLst>
              <a:ext uri="{FF2B5EF4-FFF2-40B4-BE49-F238E27FC236}">
                <a16:creationId xmlns:a16="http://schemas.microsoft.com/office/drawing/2014/main" id="{9184F91E-9852-4FA7-9D2B-80C94D92AEE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90765" y="2198524"/>
            <a:ext cx="4809981" cy="2832682"/>
          </a:xfrm>
          <a:prstGeom prst="rect">
            <a:avLst/>
          </a:prstGeom>
        </p:spPr>
      </p:pic>
      <p:pic>
        <p:nvPicPr>
          <p:cNvPr id="4" name="Picture 3">
            <a:extLst>
              <a:ext uri="{FF2B5EF4-FFF2-40B4-BE49-F238E27FC236}">
                <a16:creationId xmlns:a16="http://schemas.microsoft.com/office/drawing/2014/main" id="{4013E0D2-01F4-4392-A0BC-E9F2D3F035E9}"/>
              </a:ext>
            </a:extLst>
          </p:cNvPr>
          <p:cNvPicPr>
            <a:picLocks noChangeAspect="1"/>
          </p:cNvPicPr>
          <p:nvPr/>
        </p:nvPicPr>
        <p:blipFill>
          <a:blip r:embed="rId3"/>
          <a:stretch>
            <a:fillRect/>
          </a:stretch>
        </p:blipFill>
        <p:spPr>
          <a:xfrm>
            <a:off x="2086247" y="5077639"/>
            <a:ext cx="2924613" cy="1166999"/>
          </a:xfrm>
          <a:prstGeom prst="rect">
            <a:avLst/>
          </a:prstGeom>
        </p:spPr>
      </p:pic>
      <p:pic>
        <p:nvPicPr>
          <p:cNvPr id="8" name="Picture 7" descr="Text&#10;&#10;Description automatically generated">
            <a:extLst>
              <a:ext uri="{FF2B5EF4-FFF2-40B4-BE49-F238E27FC236}">
                <a16:creationId xmlns:a16="http://schemas.microsoft.com/office/drawing/2014/main" id="{AF8D5E36-5C79-4C87-A8FF-B08ACEC706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0510" y="2972970"/>
            <a:ext cx="3432967" cy="3245986"/>
          </a:xfrm>
          <a:prstGeom prst="rect">
            <a:avLst/>
          </a:prstGeom>
        </p:spPr>
      </p:pic>
      <p:pic>
        <p:nvPicPr>
          <p:cNvPr id="10" name="Picture 9">
            <a:extLst>
              <a:ext uri="{FF2B5EF4-FFF2-40B4-BE49-F238E27FC236}">
                <a16:creationId xmlns:a16="http://schemas.microsoft.com/office/drawing/2014/main" id="{20CC3B43-4911-47C4-AD8B-019BD0BA328B}"/>
              </a:ext>
            </a:extLst>
          </p:cNvPr>
          <p:cNvPicPr>
            <a:picLocks noChangeAspect="1"/>
          </p:cNvPicPr>
          <p:nvPr/>
        </p:nvPicPr>
        <p:blipFill>
          <a:blip r:embed="rId5"/>
          <a:stretch>
            <a:fillRect/>
          </a:stretch>
        </p:blipFill>
        <p:spPr>
          <a:xfrm>
            <a:off x="6908008" y="2109934"/>
            <a:ext cx="4155469" cy="790921"/>
          </a:xfrm>
          <a:prstGeom prst="rect">
            <a:avLst/>
          </a:prstGeom>
        </p:spPr>
      </p:pic>
    </p:spTree>
    <p:extLst>
      <p:ext uri="{BB962C8B-B14F-4D97-AF65-F5344CB8AC3E}">
        <p14:creationId xmlns:p14="http://schemas.microsoft.com/office/powerpoint/2010/main" val="3042562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21. Routing, Params, Query params, Handle routing exception</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Query params: Tuy không cần khai báo tại route nhưng phải biết keyName, nhận diện bằng dấu hỏi chấm ( ? ), các query params cách nhau bới dấu và ( &amp; )</a:t>
            </a:r>
          </a:p>
          <a:p>
            <a:pPr lvl="1">
              <a:buFont typeface="Wingdings" panose="05000000000000000000" pitchFamily="2" charset="2"/>
              <a:buChar char="§"/>
            </a:pPr>
            <a:r>
              <a:rPr lang="en-US">
                <a:cs typeface="Courier New" panose="02070309020205020404" pitchFamily="49" charset="0"/>
              </a:rPr>
              <a:t>Syntax trong URL: </a:t>
            </a:r>
            <a:r>
              <a:rPr lang="en-US">
                <a:solidFill>
                  <a:schemeClr val="bg2">
                    <a:lumMod val="50000"/>
                  </a:schemeClr>
                </a:solidFill>
                <a:cs typeface="Courier New" panose="02070309020205020404" pitchFamily="49" charset="0"/>
              </a:rPr>
              <a:t>http://.../</a:t>
            </a:r>
            <a:r>
              <a:rPr lang="en-US">
                <a:solidFill>
                  <a:schemeClr val="tx1">
                    <a:lumMod val="60000"/>
                    <a:lumOff val="40000"/>
                  </a:schemeClr>
                </a:solidFill>
                <a:cs typeface="Courier New" panose="02070309020205020404" pitchFamily="49" charset="0"/>
              </a:rPr>
              <a:t>&lt;path&gt;</a:t>
            </a:r>
            <a:r>
              <a:rPr lang="en-US">
                <a:solidFill>
                  <a:srgbClr val="FF0000"/>
                </a:solidFill>
                <a:cs typeface="Courier New" panose="02070309020205020404" pitchFamily="49" charset="0"/>
              </a:rPr>
              <a:t>?</a:t>
            </a:r>
            <a:r>
              <a:rPr lang="en-US">
                <a:solidFill>
                  <a:schemeClr val="tx1">
                    <a:lumMod val="60000"/>
                    <a:lumOff val="40000"/>
                  </a:schemeClr>
                </a:solidFill>
                <a:cs typeface="Courier New" panose="02070309020205020404" pitchFamily="49" charset="0"/>
              </a:rPr>
              <a:t>&lt;key1&gt;</a:t>
            </a:r>
            <a:r>
              <a:rPr lang="en-US">
                <a:solidFill>
                  <a:schemeClr val="bg2">
                    <a:lumMod val="50000"/>
                  </a:schemeClr>
                </a:solidFill>
                <a:cs typeface="Courier New" panose="02070309020205020404" pitchFamily="49" charset="0"/>
              </a:rPr>
              <a:t>=</a:t>
            </a:r>
            <a:r>
              <a:rPr lang="en-US">
                <a:solidFill>
                  <a:schemeClr val="tx1">
                    <a:lumMod val="60000"/>
                    <a:lumOff val="40000"/>
                  </a:schemeClr>
                </a:solidFill>
                <a:cs typeface="Courier New" panose="02070309020205020404" pitchFamily="49" charset="0"/>
              </a:rPr>
              <a:t>&lt;val1&gt;</a:t>
            </a:r>
            <a:r>
              <a:rPr lang="en-US">
                <a:solidFill>
                  <a:srgbClr val="FF0000"/>
                </a:solidFill>
                <a:cs typeface="Courier New" panose="02070309020205020404" pitchFamily="49" charset="0"/>
              </a:rPr>
              <a:t>&amp;</a:t>
            </a:r>
            <a:r>
              <a:rPr lang="en-US">
                <a:solidFill>
                  <a:schemeClr val="bg2">
                    <a:lumMod val="50000"/>
                  </a:schemeClr>
                </a:solidFill>
                <a:cs typeface="Courier New" panose="02070309020205020404" pitchFamily="49" charset="0"/>
              </a:rPr>
              <a:t>...</a:t>
            </a:r>
            <a:r>
              <a:rPr lang="en-US">
                <a:solidFill>
                  <a:srgbClr val="FF0000"/>
                </a:solidFill>
                <a:cs typeface="Courier New" panose="02070309020205020404" pitchFamily="49" charset="0"/>
              </a:rPr>
              <a:t>&amp;</a:t>
            </a:r>
            <a:r>
              <a:rPr lang="en-US">
                <a:solidFill>
                  <a:schemeClr val="tx1">
                    <a:lumMod val="60000"/>
                    <a:lumOff val="40000"/>
                  </a:schemeClr>
                </a:solidFill>
                <a:cs typeface="Courier New" panose="02070309020205020404" pitchFamily="49" charset="0"/>
              </a:rPr>
              <a:t>&lt;key-n&gt;</a:t>
            </a:r>
            <a:r>
              <a:rPr lang="en-US">
                <a:solidFill>
                  <a:schemeClr val="bg2">
                    <a:lumMod val="50000"/>
                  </a:schemeClr>
                </a:solidFill>
                <a:cs typeface="Courier New" panose="02070309020205020404" pitchFamily="49" charset="0"/>
              </a:rPr>
              <a:t>=</a:t>
            </a:r>
            <a:r>
              <a:rPr lang="en-US">
                <a:solidFill>
                  <a:schemeClr val="tx1">
                    <a:lumMod val="60000"/>
                    <a:lumOff val="40000"/>
                  </a:schemeClr>
                </a:solidFill>
                <a:cs typeface="Courier New" panose="02070309020205020404" pitchFamily="49" charset="0"/>
              </a:rPr>
              <a:t>&lt;val-n&gt;</a:t>
            </a:r>
            <a:br>
              <a:rPr lang="en-US">
                <a:cs typeface="Courier New" panose="02070309020205020404" pitchFamily="49" charset="0"/>
              </a:rPr>
            </a:br>
            <a:r>
              <a:rPr lang="en-US">
                <a:cs typeface="Courier New" panose="02070309020205020404" pitchFamily="49" charset="0"/>
              </a:rPr>
              <a:t>VD: http://.../post/hello?name=Angular&amp;age=10</a:t>
            </a:r>
            <a:br>
              <a:rPr lang="en-US">
                <a:cs typeface="Courier New" panose="02070309020205020404" pitchFamily="49" charset="0"/>
              </a:rPr>
            </a:br>
            <a:r>
              <a:rPr lang="en-US">
                <a:cs typeface="Courier New" panose="02070309020205020404" pitchFamily="49" charset="0"/>
              </a:rPr>
              <a:t>→ key1 = “name” ; val1 = “Angular” ; key2 = “age” ; val2 = “10”</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111</a:t>
            </a:fld>
            <a:endParaRPr lang="en-US"/>
          </a:p>
        </p:txBody>
      </p:sp>
    </p:spTree>
    <p:extLst>
      <p:ext uri="{BB962C8B-B14F-4D97-AF65-F5344CB8AC3E}">
        <p14:creationId xmlns:p14="http://schemas.microsoft.com/office/powerpoint/2010/main" val="98836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21. Routing, Params, Query params, Handle routing exception</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Các đọc Params tại component:</a:t>
            </a:r>
          </a:p>
          <a:p>
            <a:pPr lvl="1"/>
            <a:r>
              <a:rPr lang="en-US">
                <a:cs typeface="Courier New" panose="02070309020205020404" pitchFamily="49" charset="0"/>
              </a:rPr>
              <a:t>Chỉ cần đọc 1 lần:</a:t>
            </a:r>
            <a:br>
              <a:rPr lang="en-US">
                <a:cs typeface="Courier New" panose="02070309020205020404" pitchFamily="49" charset="0"/>
              </a:rPr>
            </a:br>
            <a:r>
              <a:rPr lang="en-US">
                <a:solidFill>
                  <a:schemeClr val="bg2">
                    <a:lumMod val="50000"/>
                  </a:schemeClr>
                </a:solidFill>
                <a:cs typeface="Courier New" panose="02070309020205020404" pitchFamily="49" charset="0"/>
              </a:rPr>
              <a:t>ActivatedRoute.snapshot.queryParamMap.get(</a:t>
            </a:r>
            <a:r>
              <a:rPr lang="en-US">
                <a:solidFill>
                  <a:schemeClr val="tx1">
                    <a:lumMod val="60000"/>
                    <a:lumOff val="40000"/>
                  </a:schemeClr>
                </a:solidFill>
                <a:cs typeface="Courier New" panose="02070309020205020404" pitchFamily="49" charset="0"/>
              </a:rPr>
              <a:t>&lt;varName&gt;</a:t>
            </a:r>
            <a:r>
              <a:rPr lang="en-US">
                <a:solidFill>
                  <a:schemeClr val="bg2">
                    <a:lumMod val="50000"/>
                  </a:schemeClr>
                </a:solidFill>
                <a:cs typeface="Courier New" panose="02070309020205020404" pitchFamily="49" charset="0"/>
              </a:rPr>
              <a:t>)</a:t>
            </a:r>
            <a:br>
              <a:rPr lang="en-US">
                <a:solidFill>
                  <a:schemeClr val="bg2">
                    <a:lumMod val="50000"/>
                  </a:schemeClr>
                </a:solidFill>
                <a:cs typeface="Courier New" panose="02070309020205020404" pitchFamily="49" charset="0"/>
              </a:rPr>
            </a:br>
            <a:r>
              <a:rPr lang="en-US">
                <a:cs typeface="Courier New" panose="02070309020205020404" pitchFamily="49" charset="0"/>
              </a:rPr>
              <a:t>hoặc</a:t>
            </a:r>
            <a:br>
              <a:rPr lang="en-US">
                <a:solidFill>
                  <a:schemeClr val="bg2">
                    <a:lumMod val="50000"/>
                  </a:schemeClr>
                </a:solidFill>
                <a:cs typeface="Courier New" panose="02070309020205020404" pitchFamily="49" charset="0"/>
              </a:rPr>
            </a:br>
            <a:r>
              <a:rPr lang="en-US">
                <a:solidFill>
                  <a:schemeClr val="bg2">
                    <a:lumMod val="50000"/>
                  </a:schemeClr>
                </a:solidFill>
                <a:cs typeface="Courier New" panose="02070309020205020404" pitchFamily="49" charset="0"/>
              </a:rPr>
              <a:t>ActivatedRoute.snapshot.queryParams.</a:t>
            </a:r>
            <a:r>
              <a:rPr lang="en-US">
                <a:solidFill>
                  <a:schemeClr val="tx1">
                    <a:lumMod val="60000"/>
                    <a:lumOff val="40000"/>
                  </a:schemeClr>
                </a:solidFill>
                <a:cs typeface="Courier New" panose="02070309020205020404" pitchFamily="49" charset="0"/>
              </a:rPr>
              <a:t>&lt;varName&gt;</a:t>
            </a:r>
          </a:p>
          <a:p>
            <a:pPr lvl="1"/>
            <a:r>
              <a:rPr lang="en-US">
                <a:cs typeface="Courier New" panose="02070309020205020404" pitchFamily="49" charset="0"/>
              </a:rPr>
              <a:t>Theo dõi sự thay đổi:</a:t>
            </a:r>
            <a:br>
              <a:rPr lang="en-US">
                <a:cs typeface="Courier New" panose="02070309020205020404" pitchFamily="49" charset="0"/>
              </a:rPr>
            </a:br>
            <a:r>
              <a:rPr lang="en-US">
                <a:solidFill>
                  <a:schemeClr val="bg2">
                    <a:lumMod val="50000"/>
                  </a:schemeClr>
                </a:solidFill>
                <a:cs typeface="Courier New" panose="02070309020205020404" pitchFamily="49" charset="0"/>
              </a:rPr>
              <a:t>ActivatedRoute.queryParamMap.subscribe(p =&gt; p.get(</a:t>
            </a:r>
            <a:r>
              <a:rPr lang="en-US">
                <a:solidFill>
                  <a:schemeClr val="tx1">
                    <a:lumMod val="60000"/>
                    <a:lumOff val="40000"/>
                  </a:schemeClr>
                </a:solidFill>
                <a:cs typeface="Courier New" panose="02070309020205020404" pitchFamily="49" charset="0"/>
              </a:rPr>
              <a:t>&lt;varName&gt;</a:t>
            </a:r>
            <a:r>
              <a:rPr lang="en-US">
                <a:solidFill>
                  <a:schemeClr val="bg2">
                    <a:lumMod val="50000"/>
                  </a:schemeClr>
                </a:solidFill>
                <a:cs typeface="Courier New" panose="02070309020205020404" pitchFamily="49" charset="0"/>
              </a:rPr>
              <a:t>))</a:t>
            </a:r>
            <a:br>
              <a:rPr lang="en-US">
                <a:solidFill>
                  <a:schemeClr val="bg2">
                    <a:lumMod val="50000"/>
                  </a:schemeClr>
                </a:solidFill>
                <a:cs typeface="Courier New" panose="02070309020205020404" pitchFamily="49" charset="0"/>
              </a:rPr>
            </a:br>
            <a:r>
              <a:rPr lang="en-US">
                <a:solidFill>
                  <a:schemeClr val="bg2">
                    <a:lumMod val="50000"/>
                  </a:schemeClr>
                </a:solidFill>
                <a:cs typeface="Courier New" panose="02070309020205020404" pitchFamily="49" charset="0"/>
              </a:rPr>
              <a:t>hoặc</a:t>
            </a:r>
            <a:br>
              <a:rPr lang="en-US">
                <a:solidFill>
                  <a:schemeClr val="bg2">
                    <a:lumMod val="50000"/>
                  </a:schemeClr>
                </a:solidFill>
                <a:cs typeface="Courier New" panose="02070309020205020404" pitchFamily="49" charset="0"/>
              </a:rPr>
            </a:br>
            <a:r>
              <a:rPr lang="en-US">
                <a:solidFill>
                  <a:schemeClr val="bg2">
                    <a:lumMod val="50000"/>
                  </a:schemeClr>
                </a:solidFill>
                <a:cs typeface="Courier New" panose="02070309020205020404" pitchFamily="49" charset="0"/>
              </a:rPr>
              <a:t>ActivatedRoute.queryParams.subscribe(p =&gt; p.</a:t>
            </a:r>
            <a:r>
              <a:rPr lang="en-US">
                <a:solidFill>
                  <a:schemeClr val="tx1">
                    <a:lumMod val="60000"/>
                    <a:lumOff val="40000"/>
                  </a:schemeClr>
                </a:solidFill>
                <a:cs typeface="Courier New" panose="02070309020205020404" pitchFamily="49" charset="0"/>
              </a:rPr>
              <a:t>&lt;varName&gt;</a:t>
            </a:r>
            <a:r>
              <a:rPr lang="en-US">
                <a:solidFill>
                  <a:schemeClr val="bg2">
                    <a:lumMod val="50000"/>
                  </a:schemeClr>
                </a:solidFill>
                <a:cs typeface="Courier New" panose="02070309020205020404" pitchFamily="49" charset="0"/>
              </a:rPr>
              <a:t>)</a:t>
            </a:r>
            <a:endParaRPr lang="en-US">
              <a:cs typeface="Courier New" panose="02070309020205020404" pitchFamily="49" charset="0"/>
            </a:endParaRPr>
          </a:p>
          <a:p>
            <a:endParaRPr lang="en-US">
              <a:cs typeface="Courier New" panose="02070309020205020404" pitchFamily="49" charset="0"/>
            </a:endParaRP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112</a:t>
            </a:fld>
            <a:endParaRPr lang="en-US"/>
          </a:p>
        </p:txBody>
      </p:sp>
    </p:spTree>
    <p:extLst>
      <p:ext uri="{BB962C8B-B14F-4D97-AF65-F5344CB8AC3E}">
        <p14:creationId xmlns:p14="http://schemas.microsoft.com/office/powerpoint/2010/main" val="761951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21. Routing, Params, Query params, Handle routing exception</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VD đọc Query Params:</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113</a:t>
            </a:fld>
            <a:endParaRPr lang="en-US"/>
          </a:p>
        </p:txBody>
      </p:sp>
      <p:pic>
        <p:nvPicPr>
          <p:cNvPr id="4" name="Picture 3">
            <a:extLst>
              <a:ext uri="{FF2B5EF4-FFF2-40B4-BE49-F238E27FC236}">
                <a16:creationId xmlns:a16="http://schemas.microsoft.com/office/drawing/2014/main" id="{0CF8563D-68BA-4189-92C9-D34AF5FC128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575443" y="2218804"/>
            <a:ext cx="3792576" cy="929054"/>
          </a:xfrm>
          <a:prstGeom prst="rect">
            <a:avLst/>
          </a:prstGeom>
        </p:spPr>
      </p:pic>
      <p:pic>
        <p:nvPicPr>
          <p:cNvPr id="8" name="Picture 7">
            <a:extLst>
              <a:ext uri="{FF2B5EF4-FFF2-40B4-BE49-F238E27FC236}">
                <a16:creationId xmlns:a16="http://schemas.microsoft.com/office/drawing/2014/main" id="{77B0DD52-9317-4DFE-934A-7DB4651D57D0}"/>
              </a:ext>
            </a:extLst>
          </p:cNvPr>
          <p:cNvPicPr>
            <a:picLocks noChangeAspect="1"/>
          </p:cNvPicPr>
          <p:nvPr/>
        </p:nvPicPr>
        <p:blipFill>
          <a:blip r:embed="rId3"/>
          <a:stretch>
            <a:fillRect/>
          </a:stretch>
        </p:blipFill>
        <p:spPr>
          <a:xfrm>
            <a:off x="1309619" y="2218804"/>
            <a:ext cx="5343430" cy="2918043"/>
          </a:xfrm>
          <a:prstGeom prst="rect">
            <a:avLst/>
          </a:prstGeom>
        </p:spPr>
      </p:pic>
      <p:pic>
        <p:nvPicPr>
          <p:cNvPr id="10" name="Picture 9">
            <a:extLst>
              <a:ext uri="{FF2B5EF4-FFF2-40B4-BE49-F238E27FC236}">
                <a16:creationId xmlns:a16="http://schemas.microsoft.com/office/drawing/2014/main" id="{5400005D-5B20-4350-B3AF-E01BFEFC8063}"/>
              </a:ext>
            </a:extLst>
          </p:cNvPr>
          <p:cNvPicPr>
            <a:picLocks noChangeAspect="1"/>
          </p:cNvPicPr>
          <p:nvPr/>
        </p:nvPicPr>
        <p:blipFill>
          <a:blip r:embed="rId4"/>
          <a:stretch>
            <a:fillRect/>
          </a:stretch>
        </p:blipFill>
        <p:spPr>
          <a:xfrm>
            <a:off x="2408950" y="5179153"/>
            <a:ext cx="3195634" cy="1069613"/>
          </a:xfrm>
          <a:prstGeom prst="rect">
            <a:avLst/>
          </a:prstGeom>
        </p:spPr>
      </p:pic>
      <p:pic>
        <p:nvPicPr>
          <p:cNvPr id="13" name="Picture 12" descr="Text&#10;&#10;Description automatically generated">
            <a:extLst>
              <a:ext uri="{FF2B5EF4-FFF2-40B4-BE49-F238E27FC236}">
                <a16:creationId xmlns:a16="http://schemas.microsoft.com/office/drawing/2014/main" id="{A2551818-F83E-4A09-A297-C2ECB8108C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5444" y="3341329"/>
            <a:ext cx="3792576" cy="3077210"/>
          </a:xfrm>
          <a:prstGeom prst="rect">
            <a:avLst/>
          </a:prstGeom>
        </p:spPr>
      </p:pic>
    </p:spTree>
    <p:extLst>
      <p:ext uri="{BB962C8B-B14F-4D97-AF65-F5344CB8AC3E}">
        <p14:creationId xmlns:p14="http://schemas.microsoft.com/office/powerpoint/2010/main" val="97851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21. Routing, Params, Query params, Handle routing exception</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Khi người dùng truy cập đến một route không có trong config, thì sẽ thả ra một exception. Nếu không được handle thì trang web sẽ trắng tinh không load gì, trải nghiệm người dùng sẽ không tốt.</a:t>
            </a:r>
            <a:br>
              <a:rPr lang="en-US">
                <a:cs typeface="Courier New" panose="02070309020205020404" pitchFamily="49" charset="0"/>
              </a:rPr>
            </a:br>
            <a:r>
              <a:rPr lang="en-US">
                <a:cs typeface="Courier New" panose="02070309020205020404" pitchFamily="49" charset="0"/>
              </a:rPr>
              <a:t>=&gt; Handle </a:t>
            </a:r>
            <a:r>
              <a:rPr lang="en-US"/>
              <a:t>routing exception</a:t>
            </a:r>
          </a:p>
          <a:p>
            <a:r>
              <a:rPr lang="en-US"/>
              <a:t>Thông thường có 2 cách để </a:t>
            </a:r>
            <a:r>
              <a:rPr lang="en-US">
                <a:cs typeface="Courier New" panose="02070309020205020404" pitchFamily="49" charset="0"/>
              </a:rPr>
              <a:t>Handle </a:t>
            </a:r>
            <a:r>
              <a:rPr lang="en-US"/>
              <a:t>routing exception:</a:t>
            </a:r>
          </a:p>
          <a:p>
            <a:pPr lvl="1"/>
            <a:r>
              <a:rPr lang="en-US"/>
              <a:t>Trở về route nào đó, VD trang chủ, ...</a:t>
            </a:r>
          </a:p>
          <a:p>
            <a:pPr lvl="1"/>
            <a:r>
              <a:rPr lang="en-US"/>
              <a:t>Hiển thị trang 404 Not found</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114</a:t>
            </a:fld>
            <a:endParaRPr lang="en-US"/>
          </a:p>
        </p:txBody>
      </p:sp>
    </p:spTree>
    <p:extLst>
      <p:ext uri="{BB962C8B-B14F-4D97-AF65-F5344CB8AC3E}">
        <p14:creationId xmlns:p14="http://schemas.microsoft.com/office/powerpoint/2010/main" val="983934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21. Routing, Params, Query params, Handle routing exception</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Handle </a:t>
            </a:r>
            <a:r>
              <a:rPr lang="en-US"/>
              <a:t>routing exception: Trở về route nào đó</a:t>
            </a:r>
            <a:br>
              <a:rPr lang="en-US">
                <a:cs typeface="Courier New" panose="02070309020205020404" pitchFamily="49" charset="0"/>
              </a:rPr>
            </a:br>
            <a:r>
              <a:rPr lang="en-US">
                <a:cs typeface="Courier New" panose="02070309020205020404" pitchFamily="49" charset="0"/>
              </a:rPr>
              <a:t>- Tại route config root, thêm một config ở cuối mảng:</a:t>
            </a:r>
            <a:br>
              <a:rPr lang="en-US">
                <a:cs typeface="Courier New" panose="02070309020205020404" pitchFamily="49" charset="0"/>
              </a:rPr>
            </a:br>
            <a:br>
              <a:rPr lang="en-US">
                <a:cs typeface="Courier New" panose="02070309020205020404" pitchFamily="49" charset="0"/>
              </a:rPr>
            </a:br>
            <a:br>
              <a:rPr lang="en-US">
                <a:cs typeface="Courier New" panose="02070309020205020404" pitchFamily="49" charset="0"/>
              </a:rPr>
            </a:br>
            <a:br>
              <a:rPr lang="en-US">
                <a:cs typeface="Courier New" panose="02070309020205020404" pitchFamily="49" charset="0"/>
              </a:rPr>
            </a:br>
            <a:br>
              <a:rPr lang="en-US">
                <a:cs typeface="Courier New" panose="02070309020205020404" pitchFamily="49" charset="0"/>
              </a:rPr>
            </a:br>
            <a:br>
              <a:rPr lang="en-US">
                <a:cs typeface="Courier New" panose="02070309020205020404" pitchFamily="49" charset="0"/>
              </a:rPr>
            </a:br>
            <a:br>
              <a:rPr lang="en-US">
                <a:cs typeface="Courier New" panose="02070309020205020404" pitchFamily="49" charset="0"/>
              </a:rPr>
            </a:br>
            <a:br>
              <a:rPr lang="en-US">
                <a:cs typeface="Courier New" panose="02070309020205020404" pitchFamily="49" charset="0"/>
              </a:rPr>
            </a:br>
            <a:r>
              <a:rPr lang="en-US">
                <a:cs typeface="Courier New" panose="02070309020205020404" pitchFamily="49" charset="0"/>
              </a:rPr>
              <a:t>- Handle </a:t>
            </a:r>
            <a:r>
              <a:rPr lang="en-US"/>
              <a:t>routing exception bắt buộc phải dùng </a:t>
            </a:r>
            <a:r>
              <a:rPr lang="en-US">
                <a:solidFill>
                  <a:schemeClr val="bg2">
                    <a:lumMod val="50000"/>
                  </a:schemeClr>
                </a:solidFill>
              </a:rPr>
              <a:t>pathMatch: ‘full’</a:t>
            </a:r>
            <a:r>
              <a:rPr lang="en-US"/>
              <a:t>.</a:t>
            </a:r>
            <a:br>
              <a:rPr lang="en-US"/>
            </a:br>
            <a:r>
              <a:rPr lang="en-US">
                <a:cs typeface="Courier New" panose="02070309020205020404" pitchFamily="49" charset="0"/>
              </a:rPr>
              <a:t>Xem thêm về pathMatch </a:t>
            </a:r>
            <a:r>
              <a:rPr lang="en-US">
                <a:cs typeface="Courier New" panose="02070309020205020404" pitchFamily="49" charset="0"/>
                <a:hlinkClick r:id="rId2"/>
              </a:rPr>
              <a:t>tại đây</a:t>
            </a:r>
            <a:r>
              <a:rPr lang="en-US">
                <a:cs typeface="Courier New" panose="02070309020205020404" pitchFamily="49" charset="0"/>
              </a:rPr>
              <a:t>.</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115</a:t>
            </a:fld>
            <a:endParaRPr lang="en-US"/>
          </a:p>
        </p:txBody>
      </p:sp>
      <p:pic>
        <p:nvPicPr>
          <p:cNvPr id="8" name="Picture 7">
            <a:extLst>
              <a:ext uri="{FF2B5EF4-FFF2-40B4-BE49-F238E27FC236}">
                <a16:creationId xmlns:a16="http://schemas.microsoft.com/office/drawing/2014/main" id="{2F3F5823-E9ED-4E4F-914C-9C58A118F1B2}"/>
              </a:ext>
            </a:extLst>
          </p:cNvPr>
          <p:cNvPicPr>
            <a:picLocks noChangeAspect="1"/>
          </p:cNvPicPr>
          <p:nvPr/>
        </p:nvPicPr>
        <p:blipFill>
          <a:blip r:embed="rId3"/>
          <a:stretch>
            <a:fillRect/>
          </a:stretch>
        </p:blipFill>
        <p:spPr>
          <a:xfrm>
            <a:off x="4327279" y="2676092"/>
            <a:ext cx="3534268" cy="2333951"/>
          </a:xfrm>
          <a:prstGeom prst="rect">
            <a:avLst/>
          </a:prstGeom>
        </p:spPr>
      </p:pic>
    </p:spTree>
    <p:extLst>
      <p:ext uri="{BB962C8B-B14F-4D97-AF65-F5344CB8AC3E}">
        <p14:creationId xmlns:p14="http://schemas.microsoft.com/office/powerpoint/2010/main" val="4074432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21. Routing, Params, Query params, Handle routing exception</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Handle </a:t>
            </a:r>
            <a:r>
              <a:rPr lang="en-US"/>
              <a:t>routing exception: Hiển thị trang 404 Not Found</a:t>
            </a:r>
            <a:br>
              <a:rPr lang="en-US">
                <a:cs typeface="Courier New" panose="02070309020205020404" pitchFamily="49" charset="0"/>
              </a:rPr>
            </a:br>
            <a:r>
              <a:rPr lang="en-US">
                <a:cs typeface="Courier New" panose="02070309020205020404" pitchFamily="49" charset="0"/>
              </a:rPr>
              <a:t>- Tạo một component tại cấp root</a:t>
            </a:r>
            <a:br>
              <a:rPr lang="en-US">
                <a:cs typeface="Courier New" panose="02070309020205020404" pitchFamily="49" charset="0"/>
              </a:rPr>
            </a:br>
            <a:r>
              <a:rPr lang="en-US">
                <a:cs typeface="Courier New" panose="02070309020205020404" pitchFamily="49" charset="0"/>
              </a:rPr>
              <a:t>- Sau đó khai báo như một route config thông thường với path: ‘**’</a:t>
            </a:r>
            <a:endParaRPr lang="en-US"/>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116</a:t>
            </a:fld>
            <a:endParaRPr lang="en-US"/>
          </a:p>
        </p:txBody>
      </p:sp>
      <p:pic>
        <p:nvPicPr>
          <p:cNvPr id="4" name="Picture 3">
            <a:extLst>
              <a:ext uri="{FF2B5EF4-FFF2-40B4-BE49-F238E27FC236}">
                <a16:creationId xmlns:a16="http://schemas.microsoft.com/office/drawing/2014/main" id="{FB057F48-C795-4948-A588-C005C355C147}"/>
              </a:ext>
            </a:extLst>
          </p:cNvPr>
          <p:cNvPicPr>
            <a:picLocks noChangeAspect="1"/>
          </p:cNvPicPr>
          <p:nvPr/>
        </p:nvPicPr>
        <p:blipFill>
          <a:blip r:embed="rId2"/>
          <a:stretch>
            <a:fillRect/>
          </a:stretch>
        </p:blipFill>
        <p:spPr>
          <a:xfrm>
            <a:off x="4389200" y="3070581"/>
            <a:ext cx="3410426" cy="2200582"/>
          </a:xfrm>
          <a:prstGeom prst="rect">
            <a:avLst/>
          </a:prstGeom>
        </p:spPr>
      </p:pic>
    </p:spTree>
    <p:extLst>
      <p:ext uri="{BB962C8B-B14F-4D97-AF65-F5344CB8AC3E}">
        <p14:creationId xmlns:p14="http://schemas.microsoft.com/office/powerpoint/2010/main" val="1324149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21. Routing, Params, Query params, Handle routing exception</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VD:</a:t>
            </a:r>
            <a:endParaRPr lang="en-US"/>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117</a:t>
            </a:fld>
            <a:endParaRPr lang="en-US"/>
          </a:p>
        </p:txBody>
      </p:sp>
      <p:pic>
        <p:nvPicPr>
          <p:cNvPr id="7" name="Picture 6" descr="Text&#10;&#10;Description automatically generated">
            <a:extLst>
              <a:ext uri="{FF2B5EF4-FFF2-40B4-BE49-F238E27FC236}">
                <a16:creationId xmlns:a16="http://schemas.microsoft.com/office/drawing/2014/main" id="{70C6035C-9ADE-4719-9D2A-D73032CEA1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599" y="2382595"/>
            <a:ext cx="4438650" cy="3076575"/>
          </a:xfrm>
          <a:prstGeom prst="rect">
            <a:avLst/>
          </a:prstGeom>
        </p:spPr>
      </p:pic>
      <p:pic>
        <p:nvPicPr>
          <p:cNvPr id="9" name="Picture 8" descr="Graphical user interface, text, application, email&#10;&#10;Description automatically generated">
            <a:extLst>
              <a:ext uri="{FF2B5EF4-FFF2-40B4-BE49-F238E27FC236}">
                <a16:creationId xmlns:a16="http://schemas.microsoft.com/office/drawing/2014/main" id="{A945A9D3-D372-46E9-83A9-B24341AAFF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4964" y="2382596"/>
            <a:ext cx="4438650" cy="3076575"/>
          </a:xfrm>
          <a:prstGeom prst="rect">
            <a:avLst/>
          </a:prstGeom>
        </p:spPr>
      </p:pic>
      <p:sp>
        <p:nvSpPr>
          <p:cNvPr id="10" name="TextBox 9">
            <a:extLst>
              <a:ext uri="{FF2B5EF4-FFF2-40B4-BE49-F238E27FC236}">
                <a16:creationId xmlns:a16="http://schemas.microsoft.com/office/drawing/2014/main" id="{8E0949DB-F8B4-40BA-82B6-77ECA5B30280}"/>
              </a:ext>
            </a:extLst>
          </p:cNvPr>
          <p:cNvSpPr txBox="1"/>
          <p:nvPr/>
        </p:nvSpPr>
        <p:spPr>
          <a:xfrm>
            <a:off x="2227142" y="5687770"/>
            <a:ext cx="2503564" cy="369332"/>
          </a:xfrm>
          <a:prstGeom prst="rect">
            <a:avLst/>
          </a:prstGeom>
          <a:noFill/>
        </p:spPr>
        <p:txBody>
          <a:bodyPr wrap="square" rtlCol="0">
            <a:spAutoFit/>
          </a:bodyPr>
          <a:lstStyle/>
          <a:p>
            <a:pPr algn="ctr"/>
            <a:r>
              <a:rPr lang="en-US"/>
              <a:t>Handle bằng redirect</a:t>
            </a:r>
          </a:p>
        </p:txBody>
      </p:sp>
      <p:sp>
        <p:nvSpPr>
          <p:cNvPr id="11" name="TextBox 10">
            <a:extLst>
              <a:ext uri="{FF2B5EF4-FFF2-40B4-BE49-F238E27FC236}">
                <a16:creationId xmlns:a16="http://schemas.microsoft.com/office/drawing/2014/main" id="{818BE060-4202-4227-A024-C0A3CC50FD5A}"/>
              </a:ext>
            </a:extLst>
          </p:cNvPr>
          <p:cNvSpPr txBox="1"/>
          <p:nvPr/>
        </p:nvSpPr>
        <p:spPr>
          <a:xfrm>
            <a:off x="7475933" y="5687770"/>
            <a:ext cx="2856712" cy="369332"/>
          </a:xfrm>
          <a:prstGeom prst="rect">
            <a:avLst/>
          </a:prstGeom>
          <a:noFill/>
        </p:spPr>
        <p:txBody>
          <a:bodyPr wrap="square" rtlCol="0">
            <a:spAutoFit/>
          </a:bodyPr>
          <a:lstStyle/>
          <a:p>
            <a:pPr algn="ctr"/>
            <a:r>
              <a:rPr lang="en-US"/>
              <a:t>Handle bằng component</a:t>
            </a:r>
          </a:p>
        </p:txBody>
      </p:sp>
    </p:spTree>
    <p:extLst>
      <p:ext uri="{BB962C8B-B14F-4D97-AF65-F5344CB8AC3E}">
        <p14:creationId xmlns:p14="http://schemas.microsoft.com/office/powerpoint/2010/main" val="83470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22. Component Module &amp; Lazy Loading</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lnSpcReduction="10000"/>
          </a:bodyPr>
          <a:lstStyle/>
          <a:p>
            <a:r>
              <a:rPr lang="en-US">
                <a:cs typeface="Courier New" panose="02070309020205020404" pitchFamily="49" charset="0"/>
              </a:rPr>
              <a:t>Khi khởi chạy một app Angular, AppModule sẽ là root và được load đầu tiên.</a:t>
            </a:r>
          </a:p>
          <a:p>
            <a:r>
              <a:rPr lang="en-US">
                <a:cs typeface="Courier New" panose="02070309020205020404" pitchFamily="49" charset="0"/>
              </a:rPr>
              <a:t>Để AppModule được hoạt động thì các thành phần khác như declarations, imports, providers,... cũng phải được load xong. Và tất nhiên là việc load này sẽ mất thời gian, nhanh chậm tuỳ vào độ phức tạp của các thành phần.</a:t>
            </a:r>
          </a:p>
          <a:p>
            <a:r>
              <a:rPr lang="en-US">
                <a:cs typeface="Courier New" panose="02070309020205020404" pitchFamily="49" charset="0"/>
              </a:rPr>
              <a:t>Vậy nếu như khi xây dựng ứng dụng, ta đều để mọi thứ tại AppModule thì sẽ thế nào?</a:t>
            </a:r>
            <a:br>
              <a:rPr lang="en-US">
                <a:cs typeface="Courier New" panose="02070309020205020404" pitchFamily="49" charset="0"/>
              </a:rPr>
            </a:br>
            <a:r>
              <a:rPr lang="en-US">
                <a:cs typeface="Courier New" panose="02070309020205020404" pitchFamily="49" charset="0"/>
              </a:rPr>
              <a:t>=&gt; App sẽ load chậm vì tải trọng quá lớn (big bundle size)</a:t>
            </a:r>
            <a:br>
              <a:rPr lang="en-US">
                <a:cs typeface="Courier New" panose="02070309020205020404" pitchFamily="49" charset="0"/>
              </a:rPr>
            </a:br>
            <a:r>
              <a:rPr lang="en-US">
                <a:cs typeface="Courier New" panose="02070309020205020404" pitchFamily="49" charset="0"/>
              </a:rPr>
              <a:t>=&gt; Khó bảo trì vì bị hoa mắt khi nhìn vào danh sách thành phần dài mấy trăm dòng</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118</a:t>
            </a:fld>
            <a:endParaRPr lang="en-US"/>
          </a:p>
        </p:txBody>
      </p:sp>
    </p:spTree>
    <p:extLst>
      <p:ext uri="{BB962C8B-B14F-4D97-AF65-F5344CB8AC3E}">
        <p14:creationId xmlns:p14="http://schemas.microsoft.com/office/powerpoint/2010/main" val="359042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22. Component Module &amp; Lazy Loading</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Giải pháp lúc này là: Chia nhỏ AppModule thành các Component Module và sử dụng Lazy Loading để trỏ tới các Component Module.</a:t>
            </a:r>
          </a:p>
          <a:p>
            <a:r>
              <a:rPr lang="en-US">
                <a:cs typeface="Courier New" panose="02070309020205020404" pitchFamily="49" charset="0"/>
              </a:rPr>
              <a:t>Component Module</a:t>
            </a:r>
          </a:p>
          <a:p>
            <a:pPr lvl="1">
              <a:buFont typeface="Wingdings" panose="05000000000000000000" pitchFamily="2" charset="2"/>
              <a:buChar char="§"/>
            </a:pPr>
            <a:r>
              <a:rPr lang="en-US">
                <a:cs typeface="Courier New" panose="02070309020205020404" pitchFamily="49" charset="0"/>
              </a:rPr>
              <a:t>Thường mỗi chức năng của app sẽ được chia làm</a:t>
            </a:r>
            <a:br>
              <a:rPr lang="en-US">
                <a:cs typeface="Courier New" panose="02070309020205020404" pitchFamily="49" charset="0"/>
              </a:rPr>
            </a:br>
            <a:r>
              <a:rPr lang="en-US">
                <a:cs typeface="Courier New" panose="02070309020205020404" pitchFamily="49" charset="0"/>
              </a:rPr>
              <a:t>một ComponentModule.</a:t>
            </a:r>
          </a:p>
          <a:p>
            <a:pPr lvl="1">
              <a:buFont typeface="Wingdings" panose="05000000000000000000" pitchFamily="2" charset="2"/>
              <a:buChar char="§"/>
            </a:pPr>
            <a:r>
              <a:rPr lang="en-US">
                <a:cs typeface="Courier New" panose="02070309020205020404" pitchFamily="49" charset="0"/>
              </a:rPr>
              <a:t>Cấu trúc một ComponentModule cũng tương tự</a:t>
            </a:r>
            <a:br>
              <a:rPr lang="en-US">
                <a:cs typeface="Courier New" panose="02070309020205020404" pitchFamily="49" charset="0"/>
              </a:rPr>
            </a:br>
            <a:r>
              <a:rPr lang="en-US">
                <a:cs typeface="Courier New" panose="02070309020205020404" pitchFamily="49" charset="0"/>
              </a:rPr>
              <a:t>AppModule, nhưng bên trong chỉ declarations,</a:t>
            </a:r>
            <a:br>
              <a:rPr lang="en-US">
                <a:cs typeface="Courier New" panose="02070309020205020404" pitchFamily="49" charset="0"/>
              </a:rPr>
            </a:br>
            <a:r>
              <a:rPr lang="en-US">
                <a:cs typeface="Courier New" panose="02070309020205020404" pitchFamily="49" charset="0"/>
              </a:rPr>
              <a:t>imports, providers, routes,... cho một chức năng</a:t>
            </a:r>
            <a:br>
              <a:rPr lang="en-US">
                <a:cs typeface="Courier New" panose="02070309020205020404" pitchFamily="49" charset="0"/>
              </a:rPr>
            </a:br>
            <a:r>
              <a:rPr lang="en-US">
                <a:cs typeface="Courier New" panose="02070309020205020404" pitchFamily="49" charset="0"/>
              </a:rPr>
              <a:t>duy nhất.</a:t>
            </a:r>
            <a:br>
              <a:rPr lang="en-US">
                <a:cs typeface="Courier New" panose="02070309020205020404" pitchFamily="49" charset="0"/>
              </a:rPr>
            </a:br>
            <a:r>
              <a:rPr lang="en-US">
                <a:cs typeface="Courier New" panose="02070309020205020404" pitchFamily="49" charset="0"/>
              </a:rPr>
              <a:t>VD: Chức năng Quản lý Admin: gồm ListAdmin để</a:t>
            </a:r>
            <a:br>
              <a:rPr lang="en-US">
                <a:cs typeface="Courier New" panose="02070309020205020404" pitchFamily="49" charset="0"/>
              </a:rPr>
            </a:br>
            <a:r>
              <a:rPr lang="en-US">
                <a:cs typeface="Courier New" panose="02070309020205020404" pitchFamily="49" charset="0"/>
              </a:rPr>
              <a:t>xem danh sách và FormAdmin để thêm/sửa admin</a:t>
            </a:r>
            <a:br>
              <a:rPr lang="en-US">
                <a:cs typeface="Courier New" panose="02070309020205020404" pitchFamily="49" charset="0"/>
              </a:rPr>
            </a:br>
            <a:r>
              <a:rPr lang="en-US">
                <a:cs typeface="Courier New" panose="02070309020205020404" pitchFamily="49" charset="0"/>
              </a:rPr>
              <a:t>=&gt; AdminModule</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119</a:t>
            </a:fld>
            <a:endParaRPr lang="en-US"/>
          </a:p>
        </p:txBody>
      </p:sp>
      <p:pic>
        <p:nvPicPr>
          <p:cNvPr id="8" name="Picture 7">
            <a:extLst>
              <a:ext uri="{FF2B5EF4-FFF2-40B4-BE49-F238E27FC236}">
                <a16:creationId xmlns:a16="http://schemas.microsoft.com/office/drawing/2014/main" id="{DEFDED81-57CE-4638-98D2-5C719C908761}"/>
              </a:ext>
            </a:extLst>
          </p:cNvPr>
          <p:cNvPicPr>
            <a:picLocks noChangeAspect="1"/>
          </p:cNvPicPr>
          <p:nvPr/>
        </p:nvPicPr>
        <p:blipFill>
          <a:blip r:embed="rId2"/>
          <a:stretch>
            <a:fillRect/>
          </a:stretch>
        </p:blipFill>
        <p:spPr>
          <a:xfrm>
            <a:off x="8014280" y="3039659"/>
            <a:ext cx="3109334" cy="2999790"/>
          </a:xfrm>
          <a:prstGeom prst="rect">
            <a:avLst/>
          </a:prstGeom>
        </p:spPr>
      </p:pic>
    </p:spTree>
    <p:extLst>
      <p:ext uri="{BB962C8B-B14F-4D97-AF65-F5344CB8AC3E}">
        <p14:creationId xmlns:p14="http://schemas.microsoft.com/office/powerpoint/2010/main" val="246415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65212" y="689680"/>
            <a:ext cx="10058402" cy="647700"/>
          </a:xfrm>
        </p:spPr>
        <p:txBody>
          <a:bodyPr/>
          <a:lstStyle/>
          <a:p>
            <a:r>
              <a:rPr lang="en-US">
                <a:latin typeface="UTM Essendine Caps" panose="02040603050506020204" pitchFamily="18" charset="0"/>
              </a:rPr>
              <a:t>3. Angular Framework</a:t>
            </a:r>
            <a:endParaRPr>
              <a:latin typeface="UTM Essendine Caps" panose="02040603050506020204" pitchFamily="18" charset="0"/>
            </a:endParaRPr>
          </a:p>
        </p:txBody>
      </p:sp>
      <p:sp>
        <p:nvSpPr>
          <p:cNvPr id="14" name="Content Placeholder 13"/>
          <p:cNvSpPr>
            <a:spLocks noGrp="1"/>
          </p:cNvSpPr>
          <p:nvPr>
            <p:ph idx="1"/>
          </p:nvPr>
        </p:nvSpPr>
        <p:spPr>
          <a:xfrm>
            <a:off x="1065214" y="1612635"/>
            <a:ext cx="10058400" cy="4229100"/>
          </a:xfrm>
        </p:spPr>
        <p:txBody>
          <a:bodyPr>
            <a:normAutofit/>
          </a:bodyPr>
          <a:lstStyle/>
          <a:p>
            <a:pPr marL="0" indent="0">
              <a:buNone/>
            </a:pPr>
            <a:r>
              <a:rPr lang="en-US">
                <a:latin typeface="SVN-Segoe Print" panose="020B0606040200020203" pitchFamily="34" charset="0"/>
              </a:rPr>
              <a:t>26. Host Event Listener</a:t>
            </a:r>
          </a:p>
          <a:p>
            <a:pPr marL="0" indent="0">
              <a:buNone/>
            </a:pPr>
            <a:r>
              <a:rPr lang="en-US">
                <a:latin typeface="SVN-Segoe Print" panose="020B0606040200020203" pitchFamily="34" charset="0"/>
              </a:rPr>
              <a:t>27. RxJS [3]: </a:t>
            </a:r>
            <a:r>
              <a:rPr lang="en-US">
                <a:latin typeface="SVN-Segoe Print" panose="020B0606040200020203" pitchFamily="34" charset="0"/>
                <a:hlinkClick r:id="rId2"/>
              </a:rPr>
              <a:t>Operators</a:t>
            </a:r>
            <a:endParaRPr lang="en-US">
              <a:latin typeface="SVN-Segoe Print" panose="020B0606040200020203" pitchFamily="34" charset="0"/>
            </a:endParaRPr>
          </a:p>
          <a:p>
            <a:pPr marL="0" indent="0">
              <a:buNone/>
            </a:pPr>
            <a:r>
              <a:rPr lang="en-US">
                <a:latin typeface="SVN-Segoe Print" panose="020B0606040200020203" pitchFamily="34" charset="0"/>
              </a:rPr>
              <a:t>28. Import JavaScript file in TypeScript file</a:t>
            </a:r>
          </a:p>
          <a:p>
            <a:pPr marL="0" indent="0">
              <a:buNone/>
            </a:pPr>
            <a:r>
              <a:rPr lang="en-US">
                <a:latin typeface="SVN-Segoe Print" panose="020B0606040200020203" pitchFamily="34" charset="0"/>
              </a:rPr>
              <a:t>29. Third-party UI components: </a:t>
            </a:r>
            <a:r>
              <a:rPr lang="en-US">
                <a:latin typeface="SVN-Segoe Print" panose="020B0606040200020203" pitchFamily="34" charset="0"/>
                <a:hlinkClick r:id="rId3"/>
              </a:rPr>
              <a:t>Ant Zorro</a:t>
            </a:r>
            <a:endParaRPr lang="en-US">
              <a:latin typeface="SVN-Segoe Print" panose="020B0606040200020203" pitchFamily="34" charset="0"/>
            </a:endParaRPr>
          </a:p>
          <a:p>
            <a:pPr marL="0" indent="0">
              <a:buNone/>
            </a:pPr>
            <a:r>
              <a:rPr lang="en-US">
                <a:latin typeface="SVN-Segoe Print" panose="020B0606040200020203" pitchFamily="34" charset="0"/>
              </a:rPr>
              <a:t>30. Guard</a:t>
            </a:r>
          </a:p>
        </p:txBody>
      </p:sp>
      <p:sp>
        <p:nvSpPr>
          <p:cNvPr id="4" name="Slide Number Placeholder 3">
            <a:extLst>
              <a:ext uri="{FF2B5EF4-FFF2-40B4-BE49-F238E27FC236}">
                <a16:creationId xmlns:a16="http://schemas.microsoft.com/office/drawing/2014/main" id="{BD2D6DB3-217E-48AA-B5E5-91C570F357C5}"/>
              </a:ext>
            </a:extLst>
          </p:cNvPr>
          <p:cNvSpPr>
            <a:spLocks noGrp="1"/>
          </p:cNvSpPr>
          <p:nvPr>
            <p:ph type="sldNum" sz="quarter" idx="12"/>
          </p:nvPr>
        </p:nvSpPr>
        <p:spPr/>
        <p:txBody>
          <a:bodyPr/>
          <a:lstStyle/>
          <a:p>
            <a:fld id="{022B156B-59AE-415F-B24B-8756D48BB977}" type="slidenum">
              <a:rPr lang="en-US" smtClean="0"/>
              <a:pPr/>
              <a:t>12</a:t>
            </a:fld>
            <a:endParaRPr lang="en-US" dirty="0"/>
          </a:p>
        </p:txBody>
      </p:sp>
    </p:spTree>
    <p:extLst>
      <p:ext uri="{BB962C8B-B14F-4D97-AF65-F5344CB8AC3E}">
        <p14:creationId xmlns:p14="http://schemas.microsoft.com/office/powerpoint/2010/main" val="27020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22. Component Module &amp; Lazy Loading</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Lazy Loading: Tính năng này có thể hiểu đơn giản là: xem tới đâu load tới đó.</a:t>
            </a:r>
          </a:p>
          <a:p>
            <a:r>
              <a:rPr lang="en-US">
                <a:cs typeface="Courier New" panose="02070309020205020404" pitchFamily="49" charset="0"/>
              </a:rPr>
              <a:t>Lợi ích:</a:t>
            </a:r>
          </a:p>
          <a:p>
            <a:pPr lvl="1">
              <a:buFont typeface="Wingdings" panose="05000000000000000000" pitchFamily="2" charset="2"/>
              <a:buChar char="§"/>
            </a:pPr>
            <a:r>
              <a:rPr lang="en-US">
                <a:cs typeface="Courier New" panose="02070309020205020404" pitchFamily="49" charset="0"/>
              </a:rPr>
              <a:t>Chỉ tải những Component Module cần thiết khi truy cập route tương ứng.</a:t>
            </a:r>
          </a:p>
          <a:p>
            <a:pPr lvl="1">
              <a:buFont typeface="Wingdings" panose="05000000000000000000" pitchFamily="2" charset="2"/>
              <a:buChar char="§"/>
            </a:pPr>
            <a:r>
              <a:rPr lang="en-US">
                <a:cs typeface="Courier New" panose="02070309020205020404" pitchFamily="49" charset="0"/>
              </a:rPr>
              <a:t>Vì tải vừa đủ dùng nên tiết kiệm bộ nhớ cho client hơn.</a:t>
            </a:r>
          </a:p>
          <a:p>
            <a:pPr lvl="1">
              <a:buFont typeface="Wingdings" panose="05000000000000000000" pitchFamily="2" charset="2"/>
              <a:buChar char="§"/>
            </a:pPr>
            <a:r>
              <a:rPr lang="en-US">
                <a:cs typeface="Courier New" panose="02070309020205020404" pitchFamily="49" charset="0"/>
              </a:rPr>
              <a:t>Giảm tải trọng ban đầu nên load Component Module sẽ nhanh hơn.</a:t>
            </a:r>
          </a:p>
          <a:p>
            <a:r>
              <a:rPr lang="en-US">
                <a:cs typeface="Courier New" panose="02070309020205020404" pitchFamily="49" charset="0"/>
              </a:rPr>
              <a:t>Syntax:</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120</a:t>
            </a:fld>
            <a:endParaRPr lang="en-US"/>
          </a:p>
        </p:txBody>
      </p:sp>
      <p:pic>
        <p:nvPicPr>
          <p:cNvPr id="4" name="Picture 3">
            <a:extLst>
              <a:ext uri="{FF2B5EF4-FFF2-40B4-BE49-F238E27FC236}">
                <a16:creationId xmlns:a16="http://schemas.microsoft.com/office/drawing/2014/main" id="{EFFECEE6-7499-40D5-97F8-65BFD08E7808}"/>
              </a:ext>
            </a:extLst>
          </p:cNvPr>
          <p:cNvPicPr>
            <a:picLocks noChangeAspect="1"/>
          </p:cNvPicPr>
          <p:nvPr/>
        </p:nvPicPr>
        <p:blipFill>
          <a:blip r:embed="rId2"/>
          <a:stretch>
            <a:fillRect/>
          </a:stretch>
        </p:blipFill>
        <p:spPr>
          <a:xfrm>
            <a:off x="2774487" y="4787393"/>
            <a:ext cx="6639852" cy="885949"/>
          </a:xfrm>
          <a:prstGeom prst="rect">
            <a:avLst/>
          </a:prstGeom>
        </p:spPr>
      </p:pic>
    </p:spTree>
    <p:extLst>
      <p:ext uri="{BB962C8B-B14F-4D97-AF65-F5344CB8AC3E}">
        <p14:creationId xmlns:p14="http://schemas.microsoft.com/office/powerpoint/2010/main" val="3496094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22. Component Module &amp; Lazy Loading</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VD config lazy loading:</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121</a:t>
            </a:fld>
            <a:endParaRPr lang="en-US"/>
          </a:p>
        </p:txBody>
      </p:sp>
      <p:pic>
        <p:nvPicPr>
          <p:cNvPr id="4" name="Picture 3">
            <a:extLst>
              <a:ext uri="{FF2B5EF4-FFF2-40B4-BE49-F238E27FC236}">
                <a16:creationId xmlns:a16="http://schemas.microsoft.com/office/drawing/2014/main" id="{F058A46F-AE34-445C-803D-3843C55134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61967" y="2329751"/>
            <a:ext cx="6032842" cy="3794717"/>
          </a:xfrm>
          <a:prstGeom prst="rect">
            <a:avLst/>
          </a:prstGeom>
        </p:spPr>
      </p:pic>
    </p:spTree>
    <p:extLst>
      <p:ext uri="{BB962C8B-B14F-4D97-AF65-F5344CB8AC3E}">
        <p14:creationId xmlns:p14="http://schemas.microsoft.com/office/powerpoint/2010/main" val="1277898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22. Component Module &amp; Lazy Loading</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Lazy Loading có thể chia nhiều cấp. Mỗi dự án cần xem xét độ phức tạp để chia cấp phù hợp.</a:t>
            </a:r>
          </a:p>
          <a:p>
            <a:r>
              <a:rPr lang="en-US">
                <a:cs typeface="Courier New" panose="02070309020205020404" pitchFamily="49" charset="0"/>
              </a:rPr>
              <a:t>VD:</a:t>
            </a:r>
            <a:br>
              <a:rPr lang="en-US">
                <a:cs typeface="Courier New" panose="02070309020205020404" pitchFamily="49" charset="0"/>
              </a:rPr>
            </a:br>
            <a:endParaRPr lang="en-US">
              <a:cs typeface="Courier New" panose="02070309020205020404" pitchFamily="49" charset="0"/>
            </a:endParaRP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122</a:t>
            </a:fld>
            <a:endParaRPr lang="en-US"/>
          </a:p>
        </p:txBody>
      </p:sp>
      <p:graphicFrame>
        <p:nvGraphicFramePr>
          <p:cNvPr id="3" name="Diagram 2">
            <a:extLst>
              <a:ext uri="{FF2B5EF4-FFF2-40B4-BE49-F238E27FC236}">
                <a16:creationId xmlns:a16="http://schemas.microsoft.com/office/drawing/2014/main" id="{F3C3C7FE-91C7-445D-A1E8-E5F4F6FCAD86}"/>
              </a:ext>
            </a:extLst>
          </p:cNvPr>
          <p:cNvGraphicFramePr/>
          <p:nvPr>
            <p:extLst>
              <p:ext uri="{D42A27DB-BD31-4B8C-83A1-F6EECF244321}">
                <p14:modId xmlns:p14="http://schemas.microsoft.com/office/powerpoint/2010/main" val="2780924178"/>
              </p:ext>
            </p:extLst>
          </p:nvPr>
        </p:nvGraphicFramePr>
        <p:xfrm>
          <a:off x="2368296" y="2800095"/>
          <a:ext cx="8755318" cy="31462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1880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22. Component Module &amp; Lazy Loading</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123</a:t>
            </a:fld>
            <a:endParaRPr lang="en-US"/>
          </a:p>
        </p:txBody>
      </p:sp>
      <p:pic>
        <p:nvPicPr>
          <p:cNvPr id="12" name="Content Placeholder 11">
            <a:extLst>
              <a:ext uri="{FF2B5EF4-FFF2-40B4-BE49-F238E27FC236}">
                <a16:creationId xmlns:a16="http://schemas.microsoft.com/office/drawing/2014/main" id="{E32A7C3D-267F-4CB6-8E3A-70E89CDFF9AD}"/>
              </a:ext>
            </a:extLst>
          </p:cNvPr>
          <p:cNvPicPr>
            <a:picLocks noGrp="1" noChangeAspect="1"/>
          </p:cNvPicPr>
          <p:nvPr>
            <p:ph idx="1"/>
          </p:nvPr>
        </p:nvPicPr>
        <p:blipFill>
          <a:blip r:embed="rId2"/>
          <a:stretch>
            <a:fillRect/>
          </a:stretch>
        </p:blipFill>
        <p:spPr>
          <a:xfrm>
            <a:off x="7444569" y="1642189"/>
            <a:ext cx="2519807" cy="4374563"/>
          </a:xfrm>
        </p:spPr>
      </p:pic>
      <p:pic>
        <p:nvPicPr>
          <p:cNvPr id="14" name="Picture 13">
            <a:extLst>
              <a:ext uri="{FF2B5EF4-FFF2-40B4-BE49-F238E27FC236}">
                <a16:creationId xmlns:a16="http://schemas.microsoft.com/office/drawing/2014/main" id="{27AE30FB-1C45-426E-93ED-81071CE95D2D}"/>
              </a:ext>
            </a:extLst>
          </p:cNvPr>
          <p:cNvPicPr>
            <a:picLocks noChangeAspect="1"/>
          </p:cNvPicPr>
          <p:nvPr/>
        </p:nvPicPr>
        <p:blipFill rotWithShape="1">
          <a:blip r:embed="rId3"/>
          <a:srcRect t="3240"/>
          <a:stretch/>
        </p:blipFill>
        <p:spPr>
          <a:xfrm>
            <a:off x="1235996" y="1642189"/>
            <a:ext cx="2346959" cy="1485648"/>
          </a:xfrm>
          <a:prstGeom prst="rect">
            <a:avLst/>
          </a:prstGeom>
        </p:spPr>
      </p:pic>
      <p:pic>
        <p:nvPicPr>
          <p:cNvPr id="16" name="Picture 15">
            <a:extLst>
              <a:ext uri="{FF2B5EF4-FFF2-40B4-BE49-F238E27FC236}">
                <a16:creationId xmlns:a16="http://schemas.microsoft.com/office/drawing/2014/main" id="{1A4D859F-1A1C-4C77-8CA5-5C4279459F2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33447" y="3246837"/>
            <a:ext cx="5307435" cy="3106498"/>
          </a:xfrm>
          <a:prstGeom prst="rect">
            <a:avLst/>
          </a:prstGeom>
        </p:spPr>
      </p:pic>
      <p:sp>
        <p:nvSpPr>
          <p:cNvPr id="17" name="TextBox 16">
            <a:extLst>
              <a:ext uri="{FF2B5EF4-FFF2-40B4-BE49-F238E27FC236}">
                <a16:creationId xmlns:a16="http://schemas.microsoft.com/office/drawing/2014/main" id="{A9C688E6-4B01-4C9A-ABCF-B8B4FECBAA01}"/>
              </a:ext>
            </a:extLst>
          </p:cNvPr>
          <p:cNvSpPr txBox="1"/>
          <p:nvPr/>
        </p:nvSpPr>
        <p:spPr>
          <a:xfrm>
            <a:off x="7220732" y="6016752"/>
            <a:ext cx="2967480" cy="369332"/>
          </a:xfrm>
          <a:prstGeom prst="rect">
            <a:avLst/>
          </a:prstGeom>
          <a:noFill/>
        </p:spPr>
        <p:txBody>
          <a:bodyPr wrap="none" rtlCol="0">
            <a:spAutoFit/>
          </a:bodyPr>
          <a:lstStyle/>
          <a:p>
            <a:pPr algn="ctr"/>
            <a:r>
              <a:rPr lang="en-US"/>
              <a:t>Dashboard Module (Cấp 3)</a:t>
            </a:r>
          </a:p>
        </p:txBody>
      </p:sp>
      <p:sp>
        <p:nvSpPr>
          <p:cNvPr id="18" name="TextBox 17">
            <a:extLst>
              <a:ext uri="{FF2B5EF4-FFF2-40B4-BE49-F238E27FC236}">
                <a16:creationId xmlns:a16="http://schemas.microsoft.com/office/drawing/2014/main" id="{43C3C452-934E-4AFD-AB42-47A3D25238E5}"/>
              </a:ext>
            </a:extLst>
          </p:cNvPr>
          <p:cNvSpPr txBox="1"/>
          <p:nvPr/>
        </p:nvSpPr>
        <p:spPr>
          <a:xfrm>
            <a:off x="3582955" y="2481506"/>
            <a:ext cx="2672591" cy="646331"/>
          </a:xfrm>
          <a:prstGeom prst="rect">
            <a:avLst/>
          </a:prstGeom>
          <a:noFill/>
        </p:spPr>
        <p:txBody>
          <a:bodyPr wrap="none" rtlCol="0">
            <a:spAutoFit/>
          </a:bodyPr>
          <a:lstStyle/>
          <a:p>
            <a:pPr algn="ctr"/>
            <a:r>
              <a:rPr lang="en-US"/>
              <a:t>ManagementModule</a:t>
            </a:r>
            <a:br>
              <a:rPr lang="en-US"/>
            </a:br>
            <a:r>
              <a:rPr lang="en-US"/>
              <a:t>(Cấp 2, sau AppModule)</a:t>
            </a:r>
          </a:p>
        </p:txBody>
      </p:sp>
    </p:spTree>
    <p:extLst>
      <p:ext uri="{BB962C8B-B14F-4D97-AF65-F5344CB8AC3E}">
        <p14:creationId xmlns:p14="http://schemas.microsoft.com/office/powerpoint/2010/main" val="2415524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22. Component Module &amp; Lazy Loading</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124</a:t>
            </a:fld>
            <a:endParaRPr lang="en-US"/>
          </a:p>
        </p:txBody>
      </p:sp>
      <p:pic>
        <p:nvPicPr>
          <p:cNvPr id="7" name="Picture 6">
            <a:extLst>
              <a:ext uri="{FF2B5EF4-FFF2-40B4-BE49-F238E27FC236}">
                <a16:creationId xmlns:a16="http://schemas.microsoft.com/office/drawing/2014/main" id="{D7B6C1A5-F2B8-47BB-AD16-D3F1006161B4}"/>
              </a:ext>
            </a:extLst>
          </p:cNvPr>
          <p:cNvPicPr>
            <a:picLocks noChangeAspect="1"/>
          </p:cNvPicPr>
          <p:nvPr/>
        </p:nvPicPr>
        <p:blipFill>
          <a:blip r:embed="rId2"/>
          <a:stretch>
            <a:fillRect/>
          </a:stretch>
        </p:blipFill>
        <p:spPr>
          <a:xfrm>
            <a:off x="1136628" y="2025851"/>
            <a:ext cx="7288464" cy="656747"/>
          </a:xfrm>
          <a:prstGeom prst="rect">
            <a:avLst/>
          </a:prstGeom>
        </p:spPr>
      </p:pic>
      <p:sp>
        <p:nvSpPr>
          <p:cNvPr id="8" name="TextBox 7">
            <a:extLst>
              <a:ext uri="{FF2B5EF4-FFF2-40B4-BE49-F238E27FC236}">
                <a16:creationId xmlns:a16="http://schemas.microsoft.com/office/drawing/2014/main" id="{D45BD309-DF48-4B51-8D7F-7DD18E79EDDD}"/>
              </a:ext>
            </a:extLst>
          </p:cNvPr>
          <p:cNvSpPr txBox="1"/>
          <p:nvPr/>
        </p:nvSpPr>
        <p:spPr>
          <a:xfrm>
            <a:off x="1065212" y="1656519"/>
            <a:ext cx="569387" cy="369332"/>
          </a:xfrm>
          <a:prstGeom prst="rect">
            <a:avLst/>
          </a:prstGeom>
          <a:noFill/>
        </p:spPr>
        <p:txBody>
          <a:bodyPr wrap="none" rtlCol="0">
            <a:spAutoFit/>
          </a:bodyPr>
          <a:lstStyle/>
          <a:p>
            <a:r>
              <a:rPr lang="en-US"/>
              <a:t>VD:</a:t>
            </a:r>
          </a:p>
        </p:txBody>
      </p:sp>
      <p:pic>
        <p:nvPicPr>
          <p:cNvPr id="10" name="Picture 9">
            <a:extLst>
              <a:ext uri="{FF2B5EF4-FFF2-40B4-BE49-F238E27FC236}">
                <a16:creationId xmlns:a16="http://schemas.microsoft.com/office/drawing/2014/main" id="{42EDE065-ABC1-425F-ABB2-5C513E0FC7CD}"/>
              </a:ext>
            </a:extLst>
          </p:cNvPr>
          <p:cNvPicPr>
            <a:picLocks noChangeAspect="1"/>
          </p:cNvPicPr>
          <p:nvPr/>
        </p:nvPicPr>
        <p:blipFill>
          <a:blip r:embed="rId3"/>
          <a:stretch>
            <a:fillRect/>
          </a:stretch>
        </p:blipFill>
        <p:spPr>
          <a:xfrm>
            <a:off x="1136628" y="2847998"/>
            <a:ext cx="4343466" cy="3313732"/>
          </a:xfrm>
          <a:prstGeom prst="rect">
            <a:avLst/>
          </a:prstGeom>
        </p:spPr>
      </p:pic>
      <p:pic>
        <p:nvPicPr>
          <p:cNvPr id="13" name="Picture 12" descr="Graphical user interface, text&#10;&#10;Description automatically generated">
            <a:extLst>
              <a:ext uri="{FF2B5EF4-FFF2-40B4-BE49-F238E27FC236}">
                <a16:creationId xmlns:a16="http://schemas.microsoft.com/office/drawing/2014/main" id="{2112511C-F034-4123-8514-383336B298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3398" y="2966576"/>
            <a:ext cx="4438650" cy="3076575"/>
          </a:xfrm>
          <a:prstGeom prst="rect">
            <a:avLst/>
          </a:prstGeom>
        </p:spPr>
      </p:pic>
    </p:spTree>
    <p:extLst>
      <p:ext uri="{BB962C8B-B14F-4D97-AF65-F5344CB8AC3E}">
        <p14:creationId xmlns:p14="http://schemas.microsoft.com/office/powerpoint/2010/main" val="1393729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23. DomSanitizer</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lnSpcReduction="10000"/>
          </a:bodyPr>
          <a:lstStyle/>
          <a:p>
            <a:r>
              <a:rPr lang="en-US">
                <a:cs typeface="Courier New" panose="02070309020205020404" pitchFamily="49" charset="0"/>
              </a:rPr>
              <a:t>Mặc định, để tránh bị tấn công XSS, Angular sẽ chặn và không render ra một số code HTML, Script, Link,... được get động từ một biến.</a:t>
            </a:r>
            <a:br>
              <a:rPr lang="en-US">
                <a:cs typeface="Courier New" panose="02070309020205020404" pitchFamily="49" charset="0"/>
              </a:rPr>
            </a:br>
            <a:r>
              <a:rPr lang="en-US">
                <a:cs typeface="Courier New" panose="02070309020205020404" pitchFamily="49" charset="0"/>
              </a:rPr>
              <a:t>VD: Binding value của [href], Binding code HTML của [innerHTML]</a:t>
            </a:r>
          </a:p>
          <a:p>
            <a:r>
              <a:rPr lang="en-US">
                <a:cs typeface="Courier New" panose="02070309020205020404" pitchFamily="49" charset="0"/>
              </a:rPr>
              <a:t>Để cho phép render ra những thành phần này, ta cần bypassSecurity bằng </a:t>
            </a:r>
            <a:r>
              <a:rPr lang="en-US">
                <a:cs typeface="Courier New" panose="02070309020205020404" pitchFamily="49" charset="0"/>
                <a:hlinkClick r:id="rId2"/>
              </a:rPr>
              <a:t>DomSanitizer</a:t>
            </a:r>
            <a:r>
              <a:rPr lang="en-US">
                <a:cs typeface="Courier New" panose="02070309020205020404" pitchFamily="49" charset="0"/>
              </a:rPr>
              <a:t>.</a:t>
            </a:r>
          </a:p>
          <a:p>
            <a:r>
              <a:rPr lang="en-US" b="1">
                <a:solidFill>
                  <a:srgbClr val="FF0000"/>
                </a:solidFill>
                <a:cs typeface="Courier New" panose="02070309020205020404" pitchFamily="49" charset="0"/>
              </a:rPr>
              <a:t>LƯU Ý: THẬN TRỌNG KHI SỬ DỤNG TÍNH NĂNG NÀY</a:t>
            </a:r>
          </a:p>
          <a:p>
            <a:r>
              <a:rPr lang="en-US">
                <a:cs typeface="Courier New" panose="02070309020205020404" pitchFamily="49" charset="0"/>
              </a:rPr>
              <a:t>Một số trường hợp thường dùng nhất:</a:t>
            </a:r>
          </a:p>
          <a:p>
            <a:pPr lvl="1">
              <a:buFont typeface="Wingdings" panose="05000000000000000000" pitchFamily="2" charset="2"/>
              <a:buChar char="§"/>
            </a:pPr>
            <a:r>
              <a:rPr lang="en-US">
                <a:cs typeface="Courier New" panose="02070309020205020404" pitchFamily="49" charset="0"/>
              </a:rPr>
              <a:t>Render HTML của bài viết blog</a:t>
            </a:r>
          </a:p>
          <a:p>
            <a:pPr lvl="1">
              <a:buFont typeface="Wingdings" panose="05000000000000000000" pitchFamily="2" charset="2"/>
              <a:buChar char="§"/>
            </a:pPr>
            <a:r>
              <a:rPr lang="en-US">
                <a:cs typeface="Courier New" panose="02070309020205020404" pitchFamily="49" charset="0"/>
              </a:rPr>
              <a:t>Tải file dạng Blob (Resource) từ server</a:t>
            </a:r>
          </a:p>
          <a:p>
            <a:pPr lvl="1">
              <a:buFont typeface="Wingdings" panose="05000000000000000000" pitchFamily="2" charset="2"/>
              <a:buChar char="§"/>
            </a:pPr>
            <a:r>
              <a:rPr lang="en-US">
                <a:cs typeface="Courier New" panose="02070309020205020404" pitchFamily="49" charset="0"/>
              </a:rPr>
              <a:t>Điền link vào [href] của thẻ &lt;a&gt;</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125</a:t>
            </a:fld>
            <a:endParaRPr lang="en-US"/>
          </a:p>
        </p:txBody>
      </p:sp>
    </p:spTree>
    <p:extLst>
      <p:ext uri="{BB962C8B-B14F-4D97-AF65-F5344CB8AC3E}">
        <p14:creationId xmlns:p14="http://schemas.microsoft.com/office/powerpoint/2010/main" val="873959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23. DomSanitizer</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43456"/>
            <a:ext cx="10058400" cy="4538472"/>
          </a:xfrm>
        </p:spPr>
        <p:txBody>
          <a:bodyPr>
            <a:normAutofit/>
          </a:bodyPr>
          <a:lstStyle/>
          <a:p>
            <a:r>
              <a:rPr lang="en-US">
                <a:cs typeface="Courier New" panose="02070309020205020404" pitchFamily="49" charset="0"/>
              </a:rPr>
              <a:t>Syntax: Khai báo tại constructor:</a:t>
            </a:r>
            <a:br>
              <a:rPr lang="en-US">
                <a:cs typeface="Courier New" panose="02070309020205020404" pitchFamily="49" charset="0"/>
              </a:rPr>
            </a:br>
            <a:br>
              <a:rPr lang="en-US">
                <a:cs typeface="Courier New" panose="02070309020205020404" pitchFamily="49" charset="0"/>
              </a:rPr>
            </a:br>
            <a:br>
              <a:rPr lang="en-US">
                <a:cs typeface="Courier New" panose="02070309020205020404" pitchFamily="49" charset="0"/>
              </a:rPr>
            </a:br>
            <a:br>
              <a:rPr lang="en-US">
                <a:cs typeface="Courier New" panose="02070309020205020404" pitchFamily="49" charset="0"/>
              </a:rPr>
            </a:br>
            <a:r>
              <a:rPr lang="en-US">
                <a:cs typeface="Courier New" panose="02070309020205020404" pitchFamily="49" charset="0"/>
              </a:rPr>
              <a:t>Sử dụng tại những nơi cần: </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126</a:t>
            </a:fld>
            <a:endParaRPr lang="en-US"/>
          </a:p>
        </p:txBody>
      </p:sp>
      <p:pic>
        <p:nvPicPr>
          <p:cNvPr id="4" name="Picture 3">
            <a:extLst>
              <a:ext uri="{FF2B5EF4-FFF2-40B4-BE49-F238E27FC236}">
                <a16:creationId xmlns:a16="http://schemas.microsoft.com/office/drawing/2014/main" id="{2BC72E59-50CB-4D4A-B725-0AA57F2D73A8}"/>
              </a:ext>
            </a:extLst>
          </p:cNvPr>
          <p:cNvPicPr>
            <a:picLocks noChangeAspect="1"/>
          </p:cNvPicPr>
          <p:nvPr/>
        </p:nvPicPr>
        <p:blipFill>
          <a:blip r:embed="rId2"/>
          <a:stretch>
            <a:fillRect/>
          </a:stretch>
        </p:blipFill>
        <p:spPr>
          <a:xfrm>
            <a:off x="4355858" y="2188793"/>
            <a:ext cx="3477110" cy="743054"/>
          </a:xfrm>
          <a:prstGeom prst="rect">
            <a:avLst/>
          </a:prstGeom>
        </p:spPr>
      </p:pic>
      <p:pic>
        <p:nvPicPr>
          <p:cNvPr id="8" name="Picture 7">
            <a:extLst>
              <a:ext uri="{FF2B5EF4-FFF2-40B4-BE49-F238E27FC236}">
                <a16:creationId xmlns:a16="http://schemas.microsoft.com/office/drawing/2014/main" id="{607917F1-EC17-4E32-85FD-064F413F93C7}"/>
              </a:ext>
            </a:extLst>
          </p:cNvPr>
          <p:cNvPicPr>
            <a:picLocks noChangeAspect="1"/>
          </p:cNvPicPr>
          <p:nvPr/>
        </p:nvPicPr>
        <p:blipFill>
          <a:blip r:embed="rId3"/>
          <a:stretch>
            <a:fillRect/>
          </a:stretch>
        </p:blipFill>
        <p:spPr>
          <a:xfrm>
            <a:off x="3835736" y="3749883"/>
            <a:ext cx="6820852" cy="1924319"/>
          </a:xfrm>
          <a:prstGeom prst="rect">
            <a:avLst/>
          </a:prstGeom>
        </p:spPr>
      </p:pic>
      <p:sp>
        <p:nvSpPr>
          <p:cNvPr id="9" name="TextBox 8">
            <a:extLst>
              <a:ext uri="{FF2B5EF4-FFF2-40B4-BE49-F238E27FC236}">
                <a16:creationId xmlns:a16="http://schemas.microsoft.com/office/drawing/2014/main" id="{3FFDA4EE-B4B9-4C9E-8D9D-DD8CD66ED7CE}"/>
              </a:ext>
            </a:extLst>
          </p:cNvPr>
          <p:cNvSpPr txBox="1"/>
          <p:nvPr/>
        </p:nvSpPr>
        <p:spPr>
          <a:xfrm>
            <a:off x="1371600" y="4527377"/>
            <a:ext cx="2464136" cy="369332"/>
          </a:xfrm>
          <a:prstGeom prst="rect">
            <a:avLst/>
          </a:prstGeom>
          <a:noFill/>
        </p:spPr>
        <p:txBody>
          <a:bodyPr wrap="none" rtlCol="0">
            <a:spAutoFit/>
          </a:bodyPr>
          <a:lstStyle/>
          <a:p>
            <a:r>
              <a:rPr lang="en-US" b="0">
                <a:solidFill>
                  <a:srgbClr val="0000FF"/>
                </a:solidFill>
                <a:effectLst/>
                <a:latin typeface="Consolas" panose="020B0609020204030204" pitchFamily="49" charset="0"/>
              </a:rPr>
              <a:t>this</a:t>
            </a:r>
            <a:r>
              <a:rPr lang="en-US" b="0">
                <a:solidFill>
                  <a:srgbClr val="000000"/>
                </a:solidFill>
                <a:effectLst/>
                <a:latin typeface="Consolas" panose="020B0609020204030204" pitchFamily="49" charset="0"/>
              </a:rPr>
              <a:t>.</a:t>
            </a:r>
            <a:r>
              <a:rPr lang="en-US" b="0">
                <a:solidFill>
                  <a:srgbClr val="001080"/>
                </a:solidFill>
                <a:effectLst/>
                <a:latin typeface="Consolas" panose="020B0609020204030204" pitchFamily="49" charset="0"/>
              </a:rPr>
              <a:t>sanitizerSvc</a:t>
            </a:r>
            <a:r>
              <a:rPr lang="en-US" b="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280172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23. DomSanitizer</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VD:</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127</a:t>
            </a:fld>
            <a:endParaRPr lang="en-US"/>
          </a:p>
        </p:txBody>
      </p:sp>
      <p:pic>
        <p:nvPicPr>
          <p:cNvPr id="4" name="Picture 3">
            <a:extLst>
              <a:ext uri="{FF2B5EF4-FFF2-40B4-BE49-F238E27FC236}">
                <a16:creationId xmlns:a16="http://schemas.microsoft.com/office/drawing/2014/main" id="{0670A240-17F5-478B-B337-AF196D275F13}"/>
              </a:ext>
            </a:extLst>
          </p:cNvPr>
          <p:cNvPicPr>
            <a:picLocks noChangeAspect="1"/>
          </p:cNvPicPr>
          <p:nvPr/>
        </p:nvPicPr>
        <p:blipFill>
          <a:blip r:embed="rId2"/>
          <a:stretch>
            <a:fillRect/>
          </a:stretch>
        </p:blipFill>
        <p:spPr>
          <a:xfrm>
            <a:off x="1820430" y="2236754"/>
            <a:ext cx="8996922" cy="2751718"/>
          </a:xfrm>
          <a:prstGeom prst="rect">
            <a:avLst/>
          </a:prstGeom>
        </p:spPr>
      </p:pic>
    </p:spTree>
    <p:extLst>
      <p:ext uri="{BB962C8B-B14F-4D97-AF65-F5344CB8AC3E}">
        <p14:creationId xmlns:p14="http://schemas.microsoft.com/office/powerpoint/2010/main" val="216011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23. DomSanitizer</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16024"/>
            <a:ext cx="10058400" cy="4538472"/>
          </a:xfrm>
        </p:spPr>
        <p:txBody>
          <a:bodyPr>
            <a:normAutofit/>
          </a:bodyPr>
          <a:lstStyle/>
          <a:p>
            <a:r>
              <a:rPr lang="en-US"/>
              <a:t>DomSanitizer</a:t>
            </a:r>
            <a:r>
              <a:rPr lang="en-US">
                <a:cs typeface="Courier New" panose="02070309020205020404" pitchFamily="49" charset="0"/>
              </a:rPr>
              <a:t> có thể viết thành pipe và sử dụng trực tiếp tại template HTML cho tiện.</a:t>
            </a:r>
            <a:br>
              <a:rPr lang="en-US">
                <a:cs typeface="Courier New" panose="02070309020205020404" pitchFamily="49" charset="0"/>
              </a:rPr>
            </a:br>
            <a:r>
              <a:rPr lang="en-US">
                <a:cs typeface="Courier New" panose="02070309020205020404" pitchFamily="49" charset="0"/>
              </a:rPr>
              <a:t>VD:</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128</a:t>
            </a:fld>
            <a:endParaRPr lang="en-US"/>
          </a:p>
        </p:txBody>
      </p:sp>
      <p:pic>
        <p:nvPicPr>
          <p:cNvPr id="4" name="Picture 3">
            <a:extLst>
              <a:ext uri="{FF2B5EF4-FFF2-40B4-BE49-F238E27FC236}">
                <a16:creationId xmlns:a16="http://schemas.microsoft.com/office/drawing/2014/main" id="{A8CADA75-8130-443E-B9CF-D63382D871A1}"/>
              </a:ext>
            </a:extLst>
          </p:cNvPr>
          <p:cNvPicPr>
            <a:picLocks noChangeAspect="1"/>
          </p:cNvPicPr>
          <p:nvPr/>
        </p:nvPicPr>
        <p:blipFill>
          <a:blip r:embed="rId2"/>
          <a:stretch>
            <a:fillRect/>
          </a:stretch>
        </p:blipFill>
        <p:spPr>
          <a:xfrm>
            <a:off x="1483106" y="2928851"/>
            <a:ext cx="4611307" cy="2112817"/>
          </a:xfrm>
          <a:prstGeom prst="rect">
            <a:avLst/>
          </a:prstGeom>
        </p:spPr>
      </p:pic>
      <p:pic>
        <p:nvPicPr>
          <p:cNvPr id="10" name="Picture 9">
            <a:extLst>
              <a:ext uri="{FF2B5EF4-FFF2-40B4-BE49-F238E27FC236}">
                <a16:creationId xmlns:a16="http://schemas.microsoft.com/office/drawing/2014/main" id="{C74E93B3-1D5C-4A07-8FD4-03B20F5BEE64}"/>
              </a:ext>
            </a:extLst>
          </p:cNvPr>
          <p:cNvPicPr>
            <a:picLocks noChangeAspect="1"/>
          </p:cNvPicPr>
          <p:nvPr/>
        </p:nvPicPr>
        <p:blipFill>
          <a:blip r:embed="rId3"/>
          <a:stretch>
            <a:fillRect/>
          </a:stretch>
        </p:blipFill>
        <p:spPr>
          <a:xfrm>
            <a:off x="6159306" y="2928851"/>
            <a:ext cx="4653227" cy="2096048"/>
          </a:xfrm>
          <a:prstGeom prst="rect">
            <a:avLst/>
          </a:prstGeom>
        </p:spPr>
      </p:pic>
      <p:pic>
        <p:nvPicPr>
          <p:cNvPr id="12" name="Picture 11">
            <a:extLst>
              <a:ext uri="{FF2B5EF4-FFF2-40B4-BE49-F238E27FC236}">
                <a16:creationId xmlns:a16="http://schemas.microsoft.com/office/drawing/2014/main" id="{44893BF4-016C-432F-B6F1-577ACA989293}"/>
              </a:ext>
            </a:extLst>
          </p:cNvPr>
          <p:cNvPicPr>
            <a:picLocks noChangeAspect="1"/>
          </p:cNvPicPr>
          <p:nvPr/>
        </p:nvPicPr>
        <p:blipFill>
          <a:blip r:embed="rId4"/>
          <a:stretch>
            <a:fillRect/>
          </a:stretch>
        </p:blipFill>
        <p:spPr>
          <a:xfrm>
            <a:off x="6159306" y="5178161"/>
            <a:ext cx="4653227" cy="290827"/>
          </a:xfrm>
          <a:prstGeom prst="rect">
            <a:avLst/>
          </a:prstGeom>
        </p:spPr>
      </p:pic>
      <p:pic>
        <p:nvPicPr>
          <p:cNvPr id="14" name="Picture 13">
            <a:extLst>
              <a:ext uri="{FF2B5EF4-FFF2-40B4-BE49-F238E27FC236}">
                <a16:creationId xmlns:a16="http://schemas.microsoft.com/office/drawing/2014/main" id="{91FFA409-A116-4645-988C-4C960702EB8C}"/>
              </a:ext>
            </a:extLst>
          </p:cNvPr>
          <p:cNvPicPr>
            <a:picLocks noChangeAspect="1"/>
          </p:cNvPicPr>
          <p:nvPr/>
        </p:nvPicPr>
        <p:blipFill>
          <a:blip r:embed="rId5"/>
          <a:stretch>
            <a:fillRect/>
          </a:stretch>
        </p:blipFill>
        <p:spPr>
          <a:xfrm>
            <a:off x="1483106" y="5160490"/>
            <a:ext cx="4611307" cy="326786"/>
          </a:xfrm>
          <a:prstGeom prst="rect">
            <a:avLst/>
          </a:prstGeom>
        </p:spPr>
      </p:pic>
    </p:spTree>
    <p:extLst>
      <p:ext uri="{BB962C8B-B14F-4D97-AF65-F5344CB8AC3E}">
        <p14:creationId xmlns:p14="http://schemas.microsoft.com/office/powerpoint/2010/main" val="3100875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23. DomSanitizer</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16024"/>
            <a:ext cx="10058400" cy="4538472"/>
          </a:xfrm>
        </p:spPr>
        <p:txBody>
          <a:bodyPr>
            <a:normAutofit/>
          </a:bodyPr>
          <a:lstStyle/>
          <a:p>
            <a:r>
              <a:rPr lang="en-US">
                <a:cs typeface="Courier New" panose="02070309020205020404" pitchFamily="49" charset="0"/>
              </a:rPr>
              <a:t>VD:</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129</a:t>
            </a:fld>
            <a:endParaRPr lang="en-US"/>
          </a:p>
        </p:txBody>
      </p:sp>
      <p:pic>
        <p:nvPicPr>
          <p:cNvPr id="7" name="Picture 6">
            <a:extLst>
              <a:ext uri="{FF2B5EF4-FFF2-40B4-BE49-F238E27FC236}">
                <a16:creationId xmlns:a16="http://schemas.microsoft.com/office/drawing/2014/main" id="{D433B095-6854-4A46-9D78-6B3D703635C6}"/>
              </a:ext>
            </a:extLst>
          </p:cNvPr>
          <p:cNvPicPr>
            <a:picLocks noChangeAspect="1"/>
          </p:cNvPicPr>
          <p:nvPr/>
        </p:nvPicPr>
        <p:blipFill>
          <a:blip r:embed="rId2"/>
          <a:stretch>
            <a:fillRect/>
          </a:stretch>
        </p:blipFill>
        <p:spPr>
          <a:xfrm>
            <a:off x="1229349" y="2258920"/>
            <a:ext cx="5768601" cy="2117588"/>
          </a:xfrm>
          <a:prstGeom prst="rect">
            <a:avLst/>
          </a:prstGeom>
        </p:spPr>
      </p:pic>
      <p:pic>
        <p:nvPicPr>
          <p:cNvPr id="9" name="Picture 8">
            <a:extLst>
              <a:ext uri="{FF2B5EF4-FFF2-40B4-BE49-F238E27FC236}">
                <a16:creationId xmlns:a16="http://schemas.microsoft.com/office/drawing/2014/main" id="{C1133C12-6B0C-4448-9019-B40F8A0CAB6C}"/>
              </a:ext>
            </a:extLst>
          </p:cNvPr>
          <p:cNvPicPr>
            <a:picLocks noChangeAspect="1"/>
          </p:cNvPicPr>
          <p:nvPr/>
        </p:nvPicPr>
        <p:blipFill>
          <a:blip r:embed="rId3"/>
          <a:stretch>
            <a:fillRect/>
          </a:stretch>
        </p:blipFill>
        <p:spPr>
          <a:xfrm>
            <a:off x="1218049" y="4568532"/>
            <a:ext cx="5779901" cy="876898"/>
          </a:xfrm>
          <a:prstGeom prst="rect">
            <a:avLst/>
          </a:prstGeom>
        </p:spPr>
      </p:pic>
      <p:pic>
        <p:nvPicPr>
          <p:cNvPr id="13" name="Picture 12" descr="Text, letter&#10;&#10;Description automatically generated">
            <a:extLst>
              <a:ext uri="{FF2B5EF4-FFF2-40B4-BE49-F238E27FC236}">
                <a16:creationId xmlns:a16="http://schemas.microsoft.com/office/drawing/2014/main" id="{9BEBEE42-DEDE-437E-BA63-78FC148559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8921" y="2922515"/>
            <a:ext cx="3433730" cy="1770616"/>
          </a:xfrm>
          <a:prstGeom prst="rect">
            <a:avLst/>
          </a:prstGeom>
        </p:spPr>
      </p:pic>
    </p:spTree>
    <p:extLst>
      <p:ext uri="{BB962C8B-B14F-4D97-AF65-F5344CB8AC3E}">
        <p14:creationId xmlns:p14="http://schemas.microsoft.com/office/powerpoint/2010/main" val="4024527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EEB4CCA-8096-4522-9814-48DF22B52FBB}"/>
              </a:ext>
            </a:extLst>
          </p:cNvPr>
          <p:cNvSpPr>
            <a:spLocks noGrp="1"/>
          </p:cNvSpPr>
          <p:nvPr>
            <p:ph type="title"/>
          </p:nvPr>
        </p:nvSpPr>
        <p:spPr/>
        <p:txBody>
          <a:bodyPr anchor="b">
            <a:normAutofit/>
          </a:bodyPr>
          <a:lstStyle/>
          <a:p>
            <a:r>
              <a:rPr lang="en-US"/>
              <a:t>i. TypeScript</a:t>
            </a:r>
          </a:p>
        </p:txBody>
      </p:sp>
      <p:sp>
        <p:nvSpPr>
          <p:cNvPr id="9" name="Text Placeholder 8">
            <a:extLst>
              <a:ext uri="{FF2B5EF4-FFF2-40B4-BE49-F238E27FC236}">
                <a16:creationId xmlns:a16="http://schemas.microsoft.com/office/drawing/2014/main" id="{6B85D828-033A-494E-869C-57CF5632A40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D414C3D-0111-4540-BDEF-59056E19EE97}"/>
              </a:ext>
            </a:extLst>
          </p:cNvPr>
          <p:cNvSpPr>
            <a:spLocks noGrp="1"/>
          </p:cNvSpPr>
          <p:nvPr>
            <p:ph type="sldNum" sz="quarter" idx="4294967295"/>
          </p:nvPr>
        </p:nvSpPr>
        <p:spPr>
          <a:xfrm>
            <a:off x="11430000" y="6607175"/>
            <a:ext cx="762000" cy="228600"/>
          </a:xfrm>
        </p:spPr>
        <p:txBody>
          <a:bodyPr anchor="ctr">
            <a:normAutofit/>
          </a:bodyPr>
          <a:lstStyle/>
          <a:p>
            <a:pPr>
              <a:lnSpc>
                <a:spcPct val="90000"/>
              </a:lnSpc>
              <a:spcAft>
                <a:spcPts val="600"/>
              </a:spcAft>
            </a:pPr>
            <a:fld id="{022B156B-59AE-415F-B24B-8756D48BB977}" type="slidenum">
              <a:rPr lang="en-US" sz="1000" smtClean="0"/>
              <a:pPr>
                <a:lnSpc>
                  <a:spcPct val="90000"/>
                </a:lnSpc>
                <a:spcAft>
                  <a:spcPts val="600"/>
                </a:spcAft>
              </a:pPr>
              <a:t>13</a:t>
            </a:fld>
            <a:endParaRPr lang="en-US" sz="1000"/>
          </a:p>
        </p:txBody>
      </p:sp>
    </p:spTree>
    <p:extLst>
      <p:ext uri="{BB962C8B-B14F-4D97-AF65-F5344CB8AC3E}">
        <p14:creationId xmlns:p14="http://schemas.microsoft.com/office/powerpoint/2010/main" val="4014419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24. RxJS [2]: Subject, BehaviorSubject, ReplaySubject, AsyncSubject</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Là một kiểu đặc biệt của Observable.</a:t>
            </a:r>
          </a:p>
          <a:p>
            <a:pPr lvl="1">
              <a:buFont typeface="Wingdings" panose="05000000000000000000" pitchFamily="2" charset="2"/>
              <a:buChar char="§"/>
            </a:pPr>
            <a:r>
              <a:rPr lang="en-US">
                <a:cs typeface="Courier New" panose="02070309020205020404" pitchFamily="49" charset="0"/>
              </a:rPr>
              <a:t>Subject: Chỉ giữ giá trị mới nhất.</a:t>
            </a:r>
            <a:br>
              <a:rPr lang="en-US">
                <a:cs typeface="Courier New" panose="02070309020205020404" pitchFamily="49" charset="0"/>
              </a:rPr>
            </a:br>
            <a:r>
              <a:rPr lang="en-US">
                <a:cs typeface="Courier New" panose="02070309020205020404" pitchFamily="49" charset="0"/>
              </a:rPr>
              <a:t>- Khá tương đồng với </a:t>
            </a:r>
            <a:r>
              <a:rPr lang="en-US">
                <a:solidFill>
                  <a:schemeClr val="bg2">
                    <a:lumMod val="50000"/>
                  </a:schemeClr>
                </a:solidFill>
                <a:cs typeface="Courier New" panose="02070309020205020404" pitchFamily="49" charset="0"/>
              </a:rPr>
              <a:t>EventEmitter</a:t>
            </a:r>
            <a:r>
              <a:rPr lang="en-US">
                <a:cs typeface="Courier New" panose="02070309020205020404" pitchFamily="49" charset="0"/>
              </a:rPr>
              <a:t> của @Output.</a:t>
            </a:r>
            <a:br>
              <a:rPr lang="en-US">
                <a:cs typeface="Courier New" panose="02070309020205020404" pitchFamily="49" charset="0"/>
              </a:rPr>
            </a:br>
            <a:r>
              <a:rPr lang="en-US">
                <a:cs typeface="Courier New" panose="02070309020205020404" pitchFamily="49" charset="0"/>
              </a:rPr>
              <a:t>- Có thể dùng để làm tính năng search on input (gõ tới đâu tìm tới đấy).</a:t>
            </a:r>
          </a:p>
          <a:p>
            <a:pPr lvl="1">
              <a:buFont typeface="Wingdings" panose="05000000000000000000" pitchFamily="2" charset="2"/>
              <a:buChar char="§"/>
            </a:pPr>
            <a:r>
              <a:rPr lang="en-US">
                <a:cs typeface="Courier New" panose="02070309020205020404" pitchFamily="49" charset="0"/>
              </a:rPr>
              <a:t>BehaviorSubject: Giữ giá trị mới nhất và 1 giá trị cũ.</a:t>
            </a:r>
            <a:br>
              <a:rPr lang="en-US">
                <a:cs typeface="Courier New" panose="02070309020205020404" pitchFamily="49" charset="0"/>
              </a:rPr>
            </a:br>
            <a:r>
              <a:rPr lang="en-US">
                <a:cs typeface="Courier New" panose="02070309020205020404" pitchFamily="49" charset="0"/>
              </a:rPr>
              <a:t>- Cần phải có giá trị khởi tạo ban đầu.</a:t>
            </a:r>
            <a:br>
              <a:rPr lang="en-US">
                <a:cs typeface="Courier New" panose="02070309020205020404" pitchFamily="49" charset="0"/>
              </a:rPr>
            </a:br>
            <a:r>
              <a:rPr lang="en-US">
                <a:cs typeface="Courier New" panose="02070309020205020404" pitchFamily="49" charset="0"/>
              </a:rPr>
              <a:t>- Có thể dùng để share data giữa các component không cùng module.</a:t>
            </a:r>
          </a:p>
          <a:p>
            <a:pPr lvl="1">
              <a:buFont typeface="Wingdings" panose="05000000000000000000" pitchFamily="2" charset="2"/>
              <a:buChar char="§"/>
            </a:pPr>
            <a:r>
              <a:rPr lang="en-US">
                <a:cs typeface="Courier New" panose="02070309020205020404" pitchFamily="49" charset="0"/>
              </a:rPr>
              <a:t>ReplaySubject: Giữ số lượng giá trị từ cũ đến mới theo cài đặt.</a:t>
            </a:r>
            <a:br>
              <a:rPr lang="en-US">
                <a:cs typeface="Courier New" panose="02070309020205020404" pitchFamily="49" charset="0"/>
              </a:rPr>
            </a:br>
            <a:r>
              <a:rPr lang="en-US">
                <a:cs typeface="Courier New" panose="02070309020205020404" pitchFamily="49" charset="0"/>
              </a:rPr>
              <a:t>- Tham số </a:t>
            </a:r>
            <a:r>
              <a:rPr lang="en-US">
                <a:solidFill>
                  <a:schemeClr val="bg2">
                    <a:lumMod val="50000"/>
                  </a:schemeClr>
                </a:solidFill>
                <a:cs typeface="Courier New" panose="02070309020205020404" pitchFamily="49" charset="0"/>
              </a:rPr>
              <a:t>buffer</a:t>
            </a:r>
            <a:r>
              <a:rPr lang="en-US">
                <a:cs typeface="Courier New" panose="02070309020205020404" pitchFamily="49" charset="0"/>
              </a:rPr>
              <a:t> để cài đặt số lượng lưu trữ, mặc định </a:t>
            </a:r>
            <a:r>
              <a:rPr lang="en-US">
                <a:solidFill>
                  <a:schemeClr val="bg2">
                    <a:lumMod val="50000"/>
                  </a:schemeClr>
                </a:solidFill>
                <a:cs typeface="Courier New" panose="02070309020205020404" pitchFamily="49" charset="0"/>
              </a:rPr>
              <a:t>Infinity</a:t>
            </a:r>
            <a:r>
              <a:rPr lang="en-US">
                <a:cs typeface="Courier New" panose="02070309020205020404" pitchFamily="49" charset="0"/>
              </a:rPr>
              <a:t>.</a:t>
            </a:r>
            <a:br>
              <a:rPr lang="en-US">
                <a:cs typeface="Courier New" panose="02070309020205020404" pitchFamily="49" charset="0"/>
              </a:rPr>
            </a:br>
            <a:r>
              <a:rPr lang="en-US">
                <a:cs typeface="Courier New" panose="02070309020205020404" pitchFamily="49" charset="0"/>
              </a:rPr>
              <a:t>- Tham số </a:t>
            </a:r>
            <a:r>
              <a:rPr lang="en-US">
                <a:solidFill>
                  <a:schemeClr val="bg2">
                    <a:lumMod val="50000"/>
                  </a:schemeClr>
                </a:solidFill>
                <a:cs typeface="Courier New" panose="02070309020205020404" pitchFamily="49" charset="0"/>
              </a:rPr>
              <a:t>windowTime</a:t>
            </a:r>
            <a:r>
              <a:rPr lang="en-US">
                <a:cs typeface="Courier New" panose="02070309020205020404" pitchFamily="49" charset="0"/>
              </a:rPr>
              <a:t> (ms), mặc định </a:t>
            </a:r>
            <a:r>
              <a:rPr lang="en-US">
                <a:solidFill>
                  <a:schemeClr val="bg2">
                    <a:lumMod val="50000"/>
                  </a:schemeClr>
                </a:solidFill>
                <a:cs typeface="Courier New" panose="02070309020205020404" pitchFamily="49" charset="0"/>
              </a:rPr>
              <a:t>Infinity,</a:t>
            </a:r>
            <a:r>
              <a:rPr lang="en-US">
                <a:cs typeface="Courier New" panose="02070309020205020404" pitchFamily="49" charset="0"/>
              </a:rPr>
              <a:t> là khoảng thời gian tối đa tính đến thời điểm emit value, VD: time = 1000ms thì chỉ lưu các giá trị emit từ hiện tại đến 1000ms về trước.</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130</a:t>
            </a:fld>
            <a:endParaRPr lang="en-US"/>
          </a:p>
        </p:txBody>
      </p:sp>
    </p:spTree>
    <p:extLst>
      <p:ext uri="{BB962C8B-B14F-4D97-AF65-F5344CB8AC3E}">
        <p14:creationId xmlns:p14="http://schemas.microsoft.com/office/powerpoint/2010/main" val="3462325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24. RxJS [2]: Subject, BehaviorSubject, ReplaySubject, AsyncSubject</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pPr lvl="1">
              <a:buFont typeface="Wingdings" panose="05000000000000000000" pitchFamily="2" charset="2"/>
              <a:buChar char="§"/>
            </a:pPr>
            <a:r>
              <a:rPr lang="en-US">
                <a:cs typeface="Courier New" panose="02070309020205020404" pitchFamily="49" charset="0"/>
              </a:rPr>
              <a:t>AsyncSubject: Giữ giá trị cuối cùng khi Stream ngắt kết nối.</a:t>
            </a:r>
            <a:br>
              <a:rPr lang="en-US">
                <a:cs typeface="Courier New" panose="02070309020205020404" pitchFamily="49" charset="0"/>
              </a:rPr>
            </a:br>
            <a:r>
              <a:rPr lang="en-US">
                <a:cs typeface="Courier New" panose="02070309020205020404" pitchFamily="49" charset="0"/>
              </a:rPr>
              <a:t>- Khi stream complete mới emit giá trị cuối cùng</a:t>
            </a:r>
            <a:br>
              <a:rPr lang="en-US">
                <a:cs typeface="Courier New" panose="02070309020205020404" pitchFamily="49" charset="0"/>
              </a:rPr>
            </a:br>
            <a:r>
              <a:rPr lang="en-US">
                <a:cs typeface="Courier New" panose="02070309020205020404" pitchFamily="49" charset="0"/>
              </a:rPr>
              <a:t>- Không complete thì không emit</a:t>
            </a:r>
          </a:p>
          <a:p>
            <a:r>
              <a:rPr lang="en-US">
                <a:cs typeface="Courier New" panose="02070309020205020404" pitchFamily="49" charset="0"/>
              </a:rPr>
              <a:t>Xem thêm </a:t>
            </a:r>
            <a:r>
              <a:rPr lang="en-US">
                <a:cs typeface="Courier New" panose="02070309020205020404" pitchFamily="49" charset="0"/>
                <a:hlinkClick r:id="rId2"/>
              </a:rPr>
              <a:t>tại đây</a:t>
            </a:r>
            <a:r>
              <a:rPr lang="en-US">
                <a:cs typeface="Courier New" panose="02070309020205020404" pitchFamily="49" charset="0"/>
              </a:rPr>
              <a:t>.</a:t>
            </a:r>
          </a:p>
          <a:p>
            <a:endParaRPr lang="en-US">
              <a:cs typeface="Courier New" panose="02070309020205020404" pitchFamily="49" charset="0"/>
            </a:endParaRP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131</a:t>
            </a:fld>
            <a:endParaRPr lang="en-US"/>
          </a:p>
        </p:txBody>
      </p:sp>
    </p:spTree>
    <p:extLst>
      <p:ext uri="{BB962C8B-B14F-4D97-AF65-F5344CB8AC3E}">
        <p14:creationId xmlns:p14="http://schemas.microsoft.com/office/powerpoint/2010/main" val="2598575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25. </a:t>
            </a:r>
            <a:r>
              <a:rPr lang="vi-VN"/>
              <a:t>Tương tác giữa các Components với BehaviorSubject</a:t>
            </a:r>
            <a:endParaRPr lang="en-US"/>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Nhờ tính năng có thể lưu trữ một giá trị ở quá khứ, ta ứng dụng </a:t>
            </a:r>
            <a:r>
              <a:rPr lang="vi-VN"/>
              <a:t>BehaviorSubject</a:t>
            </a:r>
            <a:r>
              <a:rPr lang="en-US"/>
              <a:t> để gửi data qua lại giữa các component không chung module.</a:t>
            </a:r>
          </a:p>
          <a:p>
            <a:r>
              <a:rPr lang="en-US">
                <a:cs typeface="Courier New" panose="02070309020205020404" pitchFamily="49" charset="0"/>
              </a:rPr>
              <a:t>VD:</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132</a:t>
            </a:fld>
            <a:endParaRPr lang="en-US"/>
          </a:p>
        </p:txBody>
      </p:sp>
      <p:pic>
        <p:nvPicPr>
          <p:cNvPr id="4" name="Picture 3">
            <a:extLst>
              <a:ext uri="{FF2B5EF4-FFF2-40B4-BE49-F238E27FC236}">
                <a16:creationId xmlns:a16="http://schemas.microsoft.com/office/drawing/2014/main" id="{EB609F55-596C-4C27-9C2B-7F97E827DB1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94619" y="3142362"/>
            <a:ext cx="4327317" cy="3218598"/>
          </a:xfrm>
          <a:prstGeom prst="rect">
            <a:avLst/>
          </a:prstGeom>
        </p:spPr>
      </p:pic>
    </p:spTree>
    <p:extLst>
      <p:ext uri="{BB962C8B-B14F-4D97-AF65-F5344CB8AC3E}">
        <p14:creationId xmlns:p14="http://schemas.microsoft.com/office/powerpoint/2010/main" val="1845749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25. </a:t>
            </a:r>
            <a:r>
              <a:rPr lang="vi-VN"/>
              <a:t>Tương tác giữa các Components với BehaviorSubject</a:t>
            </a:r>
            <a:endParaRPr lang="en-US"/>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133</a:t>
            </a:fld>
            <a:endParaRPr lang="en-US"/>
          </a:p>
        </p:txBody>
      </p:sp>
      <p:pic>
        <p:nvPicPr>
          <p:cNvPr id="8" name="Picture 7">
            <a:extLst>
              <a:ext uri="{FF2B5EF4-FFF2-40B4-BE49-F238E27FC236}">
                <a16:creationId xmlns:a16="http://schemas.microsoft.com/office/drawing/2014/main" id="{149A32C6-7AA4-4C21-B458-1C1A338B648D}"/>
              </a:ext>
            </a:extLst>
          </p:cNvPr>
          <p:cNvPicPr>
            <a:picLocks noChangeAspect="1"/>
          </p:cNvPicPr>
          <p:nvPr/>
        </p:nvPicPr>
        <p:blipFill>
          <a:blip r:embed="rId2"/>
          <a:stretch>
            <a:fillRect/>
          </a:stretch>
        </p:blipFill>
        <p:spPr>
          <a:xfrm>
            <a:off x="1761635" y="2991258"/>
            <a:ext cx="3258005" cy="1190791"/>
          </a:xfrm>
          <a:prstGeom prst="rect">
            <a:avLst/>
          </a:prstGeom>
        </p:spPr>
      </p:pic>
      <p:pic>
        <p:nvPicPr>
          <p:cNvPr id="10" name="Picture 9">
            <a:extLst>
              <a:ext uri="{FF2B5EF4-FFF2-40B4-BE49-F238E27FC236}">
                <a16:creationId xmlns:a16="http://schemas.microsoft.com/office/drawing/2014/main" id="{B3D1671C-7B73-4F49-9679-DB502431539C}"/>
              </a:ext>
            </a:extLst>
          </p:cNvPr>
          <p:cNvPicPr>
            <a:picLocks noChangeAspect="1"/>
          </p:cNvPicPr>
          <p:nvPr/>
        </p:nvPicPr>
        <p:blipFill>
          <a:blip r:embed="rId3"/>
          <a:stretch>
            <a:fillRect/>
          </a:stretch>
        </p:blipFill>
        <p:spPr>
          <a:xfrm>
            <a:off x="5325321" y="2019572"/>
            <a:ext cx="5753903" cy="3134162"/>
          </a:xfrm>
          <a:prstGeom prst="rect">
            <a:avLst/>
          </a:prstGeom>
        </p:spPr>
      </p:pic>
    </p:spTree>
    <p:extLst>
      <p:ext uri="{BB962C8B-B14F-4D97-AF65-F5344CB8AC3E}">
        <p14:creationId xmlns:p14="http://schemas.microsoft.com/office/powerpoint/2010/main" val="1416985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25. </a:t>
            </a:r>
            <a:r>
              <a:rPr lang="vi-VN"/>
              <a:t>Tương tác giữa các Components với BehaviorSubject</a:t>
            </a:r>
            <a:endParaRPr lang="en-US"/>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134</a:t>
            </a:fld>
            <a:endParaRPr lang="en-US"/>
          </a:p>
        </p:txBody>
      </p:sp>
      <p:pic>
        <p:nvPicPr>
          <p:cNvPr id="7" name="Picture 6">
            <a:extLst>
              <a:ext uri="{FF2B5EF4-FFF2-40B4-BE49-F238E27FC236}">
                <a16:creationId xmlns:a16="http://schemas.microsoft.com/office/drawing/2014/main" id="{380E9A1D-5AFA-4100-AC1F-BF1952B2748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15165" y="1866279"/>
            <a:ext cx="4313485" cy="1619476"/>
          </a:xfrm>
          <a:prstGeom prst="rect">
            <a:avLst/>
          </a:prstGeom>
        </p:spPr>
      </p:pic>
      <p:pic>
        <p:nvPicPr>
          <p:cNvPr id="10" name="Picture 9">
            <a:extLst>
              <a:ext uri="{FF2B5EF4-FFF2-40B4-BE49-F238E27FC236}">
                <a16:creationId xmlns:a16="http://schemas.microsoft.com/office/drawing/2014/main" id="{02C428A3-8C6E-4655-8789-6A91D1A09FBD}"/>
              </a:ext>
            </a:extLst>
          </p:cNvPr>
          <p:cNvPicPr>
            <a:picLocks noChangeAspect="1"/>
          </p:cNvPicPr>
          <p:nvPr/>
        </p:nvPicPr>
        <p:blipFill>
          <a:blip r:embed="rId3"/>
          <a:stretch>
            <a:fillRect/>
          </a:stretch>
        </p:blipFill>
        <p:spPr>
          <a:xfrm>
            <a:off x="1515165" y="3569480"/>
            <a:ext cx="4313485" cy="1888959"/>
          </a:xfrm>
          <a:prstGeom prst="rect">
            <a:avLst/>
          </a:prstGeom>
        </p:spPr>
      </p:pic>
      <p:pic>
        <p:nvPicPr>
          <p:cNvPr id="12" name="Picture 11" descr="Graphical user interface, text, application&#10;&#10;Description automatically generated">
            <a:extLst>
              <a:ext uri="{FF2B5EF4-FFF2-40B4-BE49-F238E27FC236}">
                <a16:creationId xmlns:a16="http://schemas.microsoft.com/office/drawing/2014/main" id="{5244A47E-3D07-4F40-9634-5E67977BB3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9126" y="2710092"/>
            <a:ext cx="3295650" cy="1828800"/>
          </a:xfrm>
          <a:prstGeom prst="rect">
            <a:avLst/>
          </a:prstGeom>
        </p:spPr>
      </p:pic>
    </p:spTree>
    <p:extLst>
      <p:ext uri="{BB962C8B-B14F-4D97-AF65-F5344CB8AC3E}">
        <p14:creationId xmlns:p14="http://schemas.microsoft.com/office/powerpoint/2010/main" val="299927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26. Host Event Listener</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Đôi khi ta sẽ cần theo dõi các event native của trình duyệt, ví dụ như resize window, input, paste, scroll,...</a:t>
            </a:r>
          </a:p>
          <a:p>
            <a:r>
              <a:rPr lang="en-US">
                <a:cs typeface="Courier New" panose="02070309020205020404" pitchFamily="49" charset="0"/>
              </a:rPr>
              <a:t>Trong Angular, ta sẽ theo dõi các event này bằng @HostListener</a:t>
            </a:r>
          </a:p>
          <a:p>
            <a:r>
              <a:rPr lang="en-US">
                <a:cs typeface="Courier New" panose="02070309020205020404" pitchFamily="49" charset="0"/>
              </a:rPr>
              <a:t>Syntax:</a:t>
            </a:r>
          </a:p>
          <a:p>
            <a:endParaRPr lang="en-US">
              <a:cs typeface="Courier New" panose="02070309020205020404" pitchFamily="49" charset="0"/>
            </a:endParaRPr>
          </a:p>
          <a:p>
            <a:r>
              <a:rPr lang="en-US">
                <a:cs typeface="Courier New" panose="02070309020205020404" pitchFamily="49" charset="0"/>
              </a:rPr>
              <a:t>Danh sách HTML DOM Event xem </a:t>
            </a:r>
            <a:r>
              <a:rPr lang="en-US">
                <a:cs typeface="Courier New" panose="02070309020205020404" pitchFamily="49" charset="0"/>
                <a:hlinkClick r:id="rId2"/>
              </a:rPr>
              <a:t>tại đây</a:t>
            </a:r>
            <a:r>
              <a:rPr lang="en-US">
                <a:cs typeface="Courier New" panose="02070309020205020404" pitchFamily="49" charset="0"/>
              </a:rPr>
              <a:t>.</a:t>
            </a:r>
          </a:p>
          <a:p>
            <a:r>
              <a:rPr lang="en-US">
                <a:cs typeface="Courier New" panose="02070309020205020404" pitchFamily="49" charset="0"/>
              </a:rPr>
              <a:t>VD:</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135</a:t>
            </a:fld>
            <a:endParaRPr lang="en-US"/>
          </a:p>
        </p:txBody>
      </p:sp>
      <p:pic>
        <p:nvPicPr>
          <p:cNvPr id="4" name="Picture 3">
            <a:extLst>
              <a:ext uri="{FF2B5EF4-FFF2-40B4-BE49-F238E27FC236}">
                <a16:creationId xmlns:a16="http://schemas.microsoft.com/office/drawing/2014/main" id="{8D6A0B77-6373-48C5-A561-46703469001A}"/>
              </a:ext>
            </a:extLst>
          </p:cNvPr>
          <p:cNvPicPr>
            <a:picLocks noChangeAspect="1"/>
          </p:cNvPicPr>
          <p:nvPr/>
        </p:nvPicPr>
        <p:blipFill>
          <a:blip r:embed="rId3"/>
          <a:stretch>
            <a:fillRect/>
          </a:stretch>
        </p:blipFill>
        <p:spPr>
          <a:xfrm>
            <a:off x="2735133" y="3363016"/>
            <a:ext cx="3667637" cy="1009791"/>
          </a:xfrm>
          <a:prstGeom prst="rect">
            <a:avLst/>
          </a:prstGeom>
        </p:spPr>
      </p:pic>
      <p:pic>
        <p:nvPicPr>
          <p:cNvPr id="8" name="Picture 7">
            <a:extLst>
              <a:ext uri="{FF2B5EF4-FFF2-40B4-BE49-F238E27FC236}">
                <a16:creationId xmlns:a16="http://schemas.microsoft.com/office/drawing/2014/main" id="{51E81B29-EB57-4F2D-95BD-4E78F61037FC}"/>
              </a:ext>
            </a:extLst>
          </p:cNvPr>
          <p:cNvPicPr>
            <a:picLocks noChangeAspect="1"/>
          </p:cNvPicPr>
          <p:nvPr/>
        </p:nvPicPr>
        <p:blipFill>
          <a:blip r:embed="rId4"/>
          <a:stretch>
            <a:fillRect/>
          </a:stretch>
        </p:blipFill>
        <p:spPr>
          <a:xfrm>
            <a:off x="2207330" y="5152006"/>
            <a:ext cx="7249537" cy="943107"/>
          </a:xfrm>
          <a:prstGeom prst="rect">
            <a:avLst/>
          </a:prstGeom>
        </p:spPr>
      </p:pic>
    </p:spTree>
    <p:extLst>
      <p:ext uri="{BB962C8B-B14F-4D97-AF65-F5344CB8AC3E}">
        <p14:creationId xmlns:p14="http://schemas.microsoft.com/office/powerpoint/2010/main" val="3883544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26. Host Event Listener</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VD:</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136</a:t>
            </a:fld>
            <a:endParaRPr lang="en-US"/>
          </a:p>
        </p:txBody>
      </p:sp>
      <p:pic>
        <p:nvPicPr>
          <p:cNvPr id="7" name="Picture 6">
            <a:extLst>
              <a:ext uri="{FF2B5EF4-FFF2-40B4-BE49-F238E27FC236}">
                <a16:creationId xmlns:a16="http://schemas.microsoft.com/office/drawing/2014/main" id="{45A38BB2-593D-4582-92CD-CDBEC9315B67}"/>
              </a:ext>
            </a:extLst>
          </p:cNvPr>
          <p:cNvPicPr>
            <a:picLocks noChangeAspect="1"/>
          </p:cNvPicPr>
          <p:nvPr/>
        </p:nvPicPr>
        <p:blipFill>
          <a:blip r:embed="rId2"/>
          <a:stretch>
            <a:fillRect/>
          </a:stretch>
        </p:blipFill>
        <p:spPr>
          <a:xfrm>
            <a:off x="2167177" y="3542564"/>
            <a:ext cx="3153215" cy="1848108"/>
          </a:xfrm>
          <a:prstGeom prst="rect">
            <a:avLst/>
          </a:prstGeom>
        </p:spPr>
      </p:pic>
      <p:pic>
        <p:nvPicPr>
          <p:cNvPr id="10" name="Picture 9">
            <a:extLst>
              <a:ext uri="{FF2B5EF4-FFF2-40B4-BE49-F238E27FC236}">
                <a16:creationId xmlns:a16="http://schemas.microsoft.com/office/drawing/2014/main" id="{11C26468-F197-4373-9C4E-91CEF71B0F6E}"/>
              </a:ext>
            </a:extLst>
          </p:cNvPr>
          <p:cNvPicPr>
            <a:picLocks noChangeAspect="1"/>
          </p:cNvPicPr>
          <p:nvPr/>
        </p:nvPicPr>
        <p:blipFill>
          <a:blip r:embed="rId3"/>
          <a:stretch>
            <a:fillRect/>
          </a:stretch>
        </p:blipFill>
        <p:spPr>
          <a:xfrm>
            <a:off x="1135986" y="2333102"/>
            <a:ext cx="5430008" cy="866896"/>
          </a:xfrm>
          <a:prstGeom prst="rect">
            <a:avLst/>
          </a:prstGeom>
        </p:spPr>
      </p:pic>
      <p:pic>
        <p:nvPicPr>
          <p:cNvPr id="12" name="Picture 11" descr="Text&#10;&#10;Description automatically generated">
            <a:extLst>
              <a:ext uri="{FF2B5EF4-FFF2-40B4-BE49-F238E27FC236}">
                <a16:creationId xmlns:a16="http://schemas.microsoft.com/office/drawing/2014/main" id="{E2569E57-6C41-45E1-BA42-6D32BDA55F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9694" y="2875629"/>
            <a:ext cx="4103920" cy="2740967"/>
          </a:xfrm>
          <a:prstGeom prst="rect">
            <a:avLst/>
          </a:prstGeom>
        </p:spPr>
      </p:pic>
    </p:spTree>
    <p:extLst>
      <p:ext uri="{BB962C8B-B14F-4D97-AF65-F5344CB8AC3E}">
        <p14:creationId xmlns:p14="http://schemas.microsoft.com/office/powerpoint/2010/main" val="299144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dirty="0"/>
              <a:t>27. </a:t>
            </a:r>
            <a:r>
              <a:rPr lang="en-US" dirty="0" err="1"/>
              <a:t>RxJS</a:t>
            </a:r>
            <a:r>
              <a:rPr lang="en-US" dirty="0"/>
              <a:t> [3]: Operators</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dirty="0" err="1">
                <a:cs typeface="Courier New" panose="02070309020205020404" pitchFamily="49" charset="0"/>
              </a:rPr>
              <a:t>RxJS</a:t>
            </a:r>
            <a:r>
              <a:rPr lang="en-US" dirty="0">
                <a:cs typeface="Courier New" panose="02070309020205020404" pitchFamily="49" charset="0"/>
              </a:rPr>
              <a:t> </a:t>
            </a:r>
            <a:r>
              <a:rPr lang="en-US" dirty="0" err="1">
                <a:cs typeface="Courier New" panose="02070309020205020404" pitchFamily="49" charset="0"/>
              </a:rPr>
              <a:t>cung</a:t>
            </a:r>
            <a:r>
              <a:rPr lang="en-US" dirty="0">
                <a:cs typeface="Courier New" panose="02070309020205020404" pitchFamily="49" charset="0"/>
              </a:rPr>
              <a:t> </a:t>
            </a:r>
            <a:r>
              <a:rPr lang="en-US" dirty="0" err="1">
                <a:cs typeface="Courier New" panose="02070309020205020404" pitchFamily="49" charset="0"/>
              </a:rPr>
              <a:t>cấp</a:t>
            </a:r>
            <a:r>
              <a:rPr lang="en-US" dirty="0">
                <a:cs typeface="Courier New" panose="02070309020205020404" pitchFamily="49" charset="0"/>
              </a:rPr>
              <a:t> </a:t>
            </a:r>
            <a:r>
              <a:rPr lang="en-US" dirty="0" err="1">
                <a:cs typeface="Courier New" panose="02070309020205020404" pitchFamily="49" charset="0"/>
              </a:rPr>
              <a:t>một</a:t>
            </a:r>
            <a:r>
              <a:rPr lang="en-US" dirty="0">
                <a:cs typeface="Courier New" panose="02070309020205020404" pitchFamily="49" charset="0"/>
              </a:rPr>
              <a:t> </a:t>
            </a:r>
            <a:r>
              <a:rPr lang="en-US" dirty="0" err="1">
                <a:cs typeface="Courier New" panose="02070309020205020404" pitchFamily="49" charset="0"/>
              </a:rPr>
              <a:t>số</a:t>
            </a:r>
            <a:r>
              <a:rPr lang="en-US" dirty="0">
                <a:cs typeface="Courier New" panose="02070309020205020404" pitchFamily="49" charset="0"/>
              </a:rPr>
              <a:t> operators để </a:t>
            </a:r>
            <a:r>
              <a:rPr lang="en-US" dirty="0" err="1">
                <a:cs typeface="Courier New" panose="02070309020205020404" pitchFamily="49" charset="0"/>
              </a:rPr>
              <a:t>sử</a:t>
            </a:r>
            <a:r>
              <a:rPr lang="en-US" dirty="0">
                <a:cs typeface="Courier New" panose="02070309020205020404" pitchFamily="49" charset="0"/>
              </a:rPr>
              <a:t> </a:t>
            </a:r>
            <a:r>
              <a:rPr lang="en-US" dirty="0" err="1">
                <a:cs typeface="Courier New" panose="02070309020205020404" pitchFamily="49" charset="0"/>
              </a:rPr>
              <a:t>dụng</a:t>
            </a:r>
            <a:r>
              <a:rPr lang="en-US" dirty="0">
                <a:cs typeface="Courier New" panose="02070309020205020404" pitchFamily="49" charset="0"/>
              </a:rPr>
              <a:t> </a:t>
            </a:r>
            <a:r>
              <a:rPr lang="en-US" dirty="0" err="1">
                <a:cs typeface="Courier New" panose="02070309020205020404" pitchFamily="49" charset="0"/>
              </a:rPr>
              <a:t>trong</a:t>
            </a:r>
            <a:r>
              <a:rPr lang="en-US" dirty="0">
                <a:cs typeface="Courier New" panose="02070309020205020404" pitchFamily="49" charset="0"/>
              </a:rPr>
              <a:t> pipe </a:t>
            </a:r>
            <a:r>
              <a:rPr lang="en-US" dirty="0" err="1">
                <a:cs typeface="Courier New" panose="02070309020205020404" pitchFamily="49" charset="0"/>
              </a:rPr>
              <a:t>hoặc</a:t>
            </a:r>
            <a:r>
              <a:rPr lang="en-US" dirty="0">
                <a:cs typeface="Courier New" panose="02070309020205020404" pitchFamily="49" charset="0"/>
              </a:rPr>
              <a:t> </a:t>
            </a:r>
            <a:r>
              <a:rPr lang="en-US" dirty="0" err="1">
                <a:cs typeface="Courier New" panose="02070309020205020404" pitchFamily="49" charset="0"/>
              </a:rPr>
              <a:t>ngoài</a:t>
            </a:r>
            <a:r>
              <a:rPr lang="en-US" dirty="0">
                <a:cs typeface="Courier New" panose="02070309020205020404" pitchFamily="49" charset="0"/>
              </a:rPr>
              <a:t> pipe.</a:t>
            </a:r>
          </a:p>
          <a:p>
            <a:r>
              <a:rPr lang="en-US" dirty="0" err="1">
                <a:cs typeface="Courier New" panose="02070309020205020404" pitchFamily="49" charset="0"/>
              </a:rPr>
              <a:t>Một</a:t>
            </a:r>
            <a:r>
              <a:rPr lang="en-US" dirty="0">
                <a:cs typeface="Courier New" panose="02070309020205020404" pitchFamily="49" charset="0"/>
              </a:rPr>
              <a:t> </a:t>
            </a:r>
            <a:r>
              <a:rPr lang="en-US" dirty="0" err="1">
                <a:cs typeface="Courier New" panose="02070309020205020404" pitchFamily="49" charset="0"/>
              </a:rPr>
              <a:t>số</a:t>
            </a:r>
            <a:r>
              <a:rPr lang="en-US" dirty="0">
                <a:cs typeface="Courier New" panose="02070309020205020404" pitchFamily="49" charset="0"/>
              </a:rPr>
              <a:t> operators </a:t>
            </a:r>
            <a:r>
              <a:rPr lang="en-US" dirty="0" err="1">
                <a:cs typeface="Courier New" panose="02070309020205020404" pitchFamily="49" charset="0"/>
              </a:rPr>
              <a:t>thường</a:t>
            </a:r>
            <a:r>
              <a:rPr lang="en-US" dirty="0">
                <a:cs typeface="Courier New" panose="02070309020205020404" pitchFamily="49" charset="0"/>
              </a:rPr>
              <a:t> </a:t>
            </a:r>
            <a:r>
              <a:rPr lang="en-US" dirty="0" err="1">
                <a:cs typeface="Courier New" panose="02070309020205020404" pitchFamily="49" charset="0"/>
              </a:rPr>
              <a:t>dùng</a:t>
            </a:r>
            <a:r>
              <a:rPr lang="en-US" dirty="0">
                <a:cs typeface="Courier New" panose="02070309020205020404" pitchFamily="49" charset="0"/>
              </a:rPr>
              <a:t>:</a:t>
            </a:r>
          </a:p>
          <a:p>
            <a:pPr lvl="1"/>
            <a:r>
              <a:rPr lang="en-US" dirty="0" err="1">
                <a:cs typeface="Courier New" panose="02070309020205020404" pitchFamily="49" charset="0"/>
              </a:rPr>
              <a:t>catchError</a:t>
            </a:r>
            <a:r>
              <a:rPr lang="en-US" dirty="0">
                <a:cs typeface="Courier New" panose="02070309020205020404" pitchFamily="49" charset="0"/>
              </a:rPr>
              <a:t>: </a:t>
            </a:r>
            <a:r>
              <a:rPr lang="en-US" dirty="0" err="1">
                <a:cs typeface="Courier New" panose="02070309020205020404" pitchFamily="49" charset="0"/>
              </a:rPr>
              <a:t>bắt</a:t>
            </a:r>
            <a:r>
              <a:rPr lang="en-US" dirty="0">
                <a:cs typeface="Courier New" panose="02070309020205020404" pitchFamily="49" charset="0"/>
              </a:rPr>
              <a:t> </a:t>
            </a:r>
            <a:r>
              <a:rPr lang="en-US" dirty="0" err="1">
                <a:cs typeface="Courier New" panose="02070309020205020404" pitchFamily="49" charset="0"/>
              </a:rPr>
              <a:t>lỗi</a:t>
            </a:r>
            <a:endParaRPr lang="en-US" dirty="0">
              <a:cs typeface="Courier New" panose="02070309020205020404" pitchFamily="49" charset="0"/>
            </a:endParaRPr>
          </a:p>
          <a:p>
            <a:pPr lvl="1"/>
            <a:r>
              <a:rPr lang="en-US" dirty="0" err="1">
                <a:cs typeface="Courier New" panose="02070309020205020404" pitchFamily="49" charset="0"/>
              </a:rPr>
              <a:t>debounceTime</a:t>
            </a:r>
            <a:r>
              <a:rPr lang="en-US" dirty="0">
                <a:cs typeface="Courier New" panose="02070309020205020404" pitchFamily="49" charset="0"/>
              </a:rPr>
              <a:t>: delay </a:t>
            </a:r>
            <a:r>
              <a:rPr lang="en-US" dirty="0" err="1">
                <a:cs typeface="Courier New" panose="02070309020205020404" pitchFamily="49" charset="0"/>
              </a:rPr>
              <a:t>thời</a:t>
            </a:r>
            <a:r>
              <a:rPr lang="en-US" dirty="0">
                <a:cs typeface="Courier New" panose="02070309020205020404" pitchFamily="49" charset="0"/>
              </a:rPr>
              <a:t> </a:t>
            </a:r>
            <a:r>
              <a:rPr lang="en-US" dirty="0" err="1">
                <a:cs typeface="Courier New" panose="02070309020205020404" pitchFamily="49" charset="0"/>
              </a:rPr>
              <a:t>gian</a:t>
            </a:r>
            <a:r>
              <a:rPr lang="en-US" dirty="0">
                <a:cs typeface="Courier New" panose="02070309020205020404" pitchFamily="49" charset="0"/>
              </a:rPr>
              <a:t> emit value để return </a:t>
            </a:r>
            <a:r>
              <a:rPr lang="en-US" dirty="0" err="1">
                <a:cs typeface="Courier New" panose="02070309020205020404" pitchFamily="49" charset="0"/>
              </a:rPr>
              <a:t>lastest</a:t>
            </a:r>
            <a:r>
              <a:rPr lang="en-US" dirty="0">
                <a:cs typeface="Courier New" panose="02070309020205020404" pitchFamily="49" charset="0"/>
              </a:rPr>
              <a:t> value</a:t>
            </a:r>
          </a:p>
          <a:p>
            <a:pPr lvl="1"/>
            <a:r>
              <a:rPr lang="en-US" dirty="0">
                <a:cs typeface="Courier New" panose="02070309020205020404" pitchFamily="49" charset="0"/>
              </a:rPr>
              <a:t>of: </a:t>
            </a:r>
            <a:r>
              <a:rPr lang="en-US" dirty="0" err="1">
                <a:cs typeface="Courier New" panose="02070309020205020404" pitchFamily="49" charset="0"/>
              </a:rPr>
              <a:t>tạo</a:t>
            </a:r>
            <a:r>
              <a:rPr lang="en-US" dirty="0">
                <a:cs typeface="Courier New" panose="02070309020205020404" pitchFamily="49" charset="0"/>
              </a:rPr>
              <a:t> </a:t>
            </a:r>
            <a:r>
              <a:rPr lang="en-US" dirty="0" err="1">
                <a:cs typeface="Courier New" panose="02070309020205020404" pitchFamily="49" charset="0"/>
              </a:rPr>
              <a:t>một</a:t>
            </a:r>
            <a:r>
              <a:rPr lang="en-US" dirty="0">
                <a:cs typeface="Courier New" panose="02070309020205020404" pitchFamily="49" charset="0"/>
              </a:rPr>
              <a:t> Observable </a:t>
            </a:r>
            <a:r>
              <a:rPr lang="en-US" dirty="0" err="1">
                <a:cs typeface="Courier New" panose="02070309020205020404" pitchFamily="49" charset="0"/>
              </a:rPr>
              <a:t>từ</a:t>
            </a:r>
            <a:r>
              <a:rPr lang="en-US" dirty="0">
                <a:cs typeface="Courier New" panose="02070309020205020404" pitchFamily="49" charset="0"/>
              </a:rPr>
              <a:t> </a:t>
            </a:r>
            <a:r>
              <a:rPr lang="en-US" dirty="0" err="1">
                <a:cs typeface="Courier New" panose="02070309020205020404" pitchFamily="49" charset="0"/>
              </a:rPr>
              <a:t>các</a:t>
            </a:r>
            <a:r>
              <a:rPr lang="en-US" dirty="0">
                <a:cs typeface="Courier New" panose="02070309020205020404" pitchFamily="49" charset="0"/>
              </a:rPr>
              <a:t> value</a:t>
            </a:r>
          </a:p>
          <a:p>
            <a:pPr lvl="1"/>
            <a:r>
              <a:rPr lang="en-US" dirty="0">
                <a:cs typeface="Courier New" panose="02070309020205020404" pitchFamily="49" charset="0"/>
              </a:rPr>
              <a:t>from: </a:t>
            </a:r>
            <a:r>
              <a:rPr lang="en-US" dirty="0" err="1">
                <a:cs typeface="Courier New" panose="02070309020205020404" pitchFamily="49" charset="0"/>
              </a:rPr>
              <a:t>chuyển</a:t>
            </a:r>
            <a:r>
              <a:rPr lang="en-US" dirty="0">
                <a:cs typeface="Courier New" panose="02070309020205020404" pitchFamily="49" charset="0"/>
              </a:rPr>
              <a:t> </a:t>
            </a:r>
            <a:r>
              <a:rPr lang="en-US" dirty="0" err="1">
                <a:cs typeface="Courier New" panose="02070309020205020404" pitchFamily="49" charset="0"/>
              </a:rPr>
              <a:t>từ</a:t>
            </a:r>
            <a:r>
              <a:rPr lang="en-US" dirty="0">
                <a:cs typeface="Courier New" panose="02070309020205020404" pitchFamily="49" charset="0"/>
              </a:rPr>
              <a:t> </a:t>
            </a:r>
            <a:r>
              <a:rPr lang="en-US" dirty="0" err="1">
                <a:cs typeface="Courier New" panose="02070309020205020404" pitchFamily="49" charset="0"/>
              </a:rPr>
              <a:t>một</a:t>
            </a:r>
            <a:r>
              <a:rPr lang="en-US" dirty="0">
                <a:cs typeface="Courier New" panose="02070309020205020404" pitchFamily="49" charset="0"/>
              </a:rPr>
              <a:t> </a:t>
            </a:r>
            <a:r>
              <a:rPr lang="en-US" dirty="0" err="1">
                <a:cs typeface="Courier New" panose="02070309020205020404" pitchFamily="49" charset="0"/>
              </a:rPr>
              <a:t>kiểu</a:t>
            </a:r>
            <a:r>
              <a:rPr lang="en-US" dirty="0">
                <a:cs typeface="Courier New" panose="02070309020205020404" pitchFamily="49" charset="0"/>
              </a:rPr>
              <a:t> </a:t>
            </a:r>
            <a:r>
              <a:rPr lang="en-US" dirty="0" err="1">
                <a:cs typeface="Courier New" panose="02070309020205020404" pitchFamily="49" charset="0"/>
              </a:rPr>
              <a:t>khác</a:t>
            </a:r>
            <a:r>
              <a:rPr lang="en-US" dirty="0">
                <a:cs typeface="Courier New" panose="02070309020205020404" pitchFamily="49" charset="0"/>
              </a:rPr>
              <a:t> </a:t>
            </a:r>
            <a:r>
              <a:rPr lang="en-US" dirty="0" err="1">
                <a:cs typeface="Courier New" panose="02070309020205020404" pitchFamily="49" charset="0"/>
              </a:rPr>
              <a:t>thành</a:t>
            </a:r>
            <a:r>
              <a:rPr lang="en-US" dirty="0">
                <a:cs typeface="Courier New" panose="02070309020205020404" pitchFamily="49" charset="0"/>
              </a:rPr>
              <a:t> </a:t>
            </a:r>
            <a:r>
              <a:rPr lang="en-US" dirty="0" err="1">
                <a:cs typeface="Courier New" panose="02070309020205020404" pitchFamily="49" charset="0"/>
              </a:rPr>
              <a:t>một</a:t>
            </a:r>
            <a:r>
              <a:rPr lang="en-US" dirty="0">
                <a:cs typeface="Courier New" panose="02070309020205020404" pitchFamily="49" charset="0"/>
              </a:rPr>
              <a:t> Observable</a:t>
            </a:r>
          </a:p>
          <a:p>
            <a:pPr lvl="1"/>
            <a:r>
              <a:rPr lang="en-US" dirty="0" err="1">
                <a:cs typeface="Courier New" panose="02070309020205020404" pitchFamily="49" charset="0"/>
              </a:rPr>
              <a:t>jorkJoin</a:t>
            </a:r>
            <a:r>
              <a:rPr lang="en-US" dirty="0">
                <a:cs typeface="Courier New" panose="02070309020205020404" pitchFamily="49" charset="0"/>
              </a:rPr>
              <a:t> / zip: </a:t>
            </a:r>
            <a:r>
              <a:rPr lang="en-US" dirty="0" err="1">
                <a:cs typeface="Courier New" panose="02070309020205020404" pitchFamily="49" charset="0"/>
              </a:rPr>
              <a:t>trả</a:t>
            </a:r>
            <a:r>
              <a:rPr lang="en-US" dirty="0">
                <a:cs typeface="Courier New" panose="02070309020205020404" pitchFamily="49" charset="0"/>
              </a:rPr>
              <a:t> </a:t>
            </a:r>
            <a:r>
              <a:rPr lang="en-US" dirty="0" err="1">
                <a:cs typeface="Courier New" panose="02070309020205020404" pitchFamily="49" charset="0"/>
              </a:rPr>
              <a:t>về</a:t>
            </a:r>
            <a:r>
              <a:rPr lang="en-US" dirty="0">
                <a:cs typeface="Courier New" panose="02070309020205020404" pitchFamily="49" charset="0"/>
              </a:rPr>
              <a:t> list value </a:t>
            </a:r>
            <a:r>
              <a:rPr lang="en-US" dirty="0" err="1">
                <a:cs typeface="Courier New" panose="02070309020205020404" pitchFamily="49" charset="0"/>
              </a:rPr>
              <a:t>của</a:t>
            </a:r>
            <a:r>
              <a:rPr lang="en-US" dirty="0">
                <a:cs typeface="Courier New" panose="02070309020205020404" pitchFamily="49" charset="0"/>
              </a:rPr>
              <a:t> list Observable </a:t>
            </a:r>
            <a:r>
              <a:rPr lang="en-US" dirty="0" err="1">
                <a:cs typeface="Courier New" panose="02070309020205020404" pitchFamily="49" charset="0"/>
              </a:rPr>
              <a:t>khi</a:t>
            </a:r>
            <a:r>
              <a:rPr lang="en-US" dirty="0">
                <a:cs typeface="Courier New" panose="02070309020205020404" pitchFamily="49" charset="0"/>
              </a:rPr>
              <a:t> </a:t>
            </a:r>
            <a:r>
              <a:rPr lang="en-US" dirty="0" err="1">
                <a:cs typeface="Courier New" panose="02070309020205020404" pitchFamily="49" charset="0"/>
              </a:rPr>
              <a:t>toàn</a:t>
            </a:r>
            <a:r>
              <a:rPr lang="en-US" dirty="0">
                <a:cs typeface="Courier New" panose="02070309020205020404" pitchFamily="49" charset="0"/>
              </a:rPr>
              <a:t> </a:t>
            </a:r>
            <a:r>
              <a:rPr lang="en-US" dirty="0" err="1">
                <a:cs typeface="Courier New" panose="02070309020205020404" pitchFamily="49" charset="0"/>
              </a:rPr>
              <a:t>bộ</a:t>
            </a:r>
            <a:r>
              <a:rPr lang="en-US" dirty="0">
                <a:cs typeface="Courier New" panose="02070309020205020404" pitchFamily="49" charset="0"/>
              </a:rPr>
              <a:t> </a:t>
            </a:r>
            <a:r>
              <a:rPr lang="en-US" dirty="0" err="1">
                <a:cs typeface="Courier New" panose="02070309020205020404" pitchFamily="49" charset="0"/>
              </a:rPr>
              <a:t>đã</a:t>
            </a:r>
            <a:r>
              <a:rPr lang="en-US" dirty="0">
                <a:cs typeface="Courier New" panose="02070309020205020404" pitchFamily="49" charset="0"/>
              </a:rPr>
              <a:t> emit value</a:t>
            </a:r>
          </a:p>
          <a:p>
            <a:pPr lvl="1"/>
            <a:r>
              <a:rPr lang="en-US" dirty="0" err="1">
                <a:cs typeface="Courier New" panose="02070309020205020404" pitchFamily="49" charset="0"/>
              </a:rPr>
              <a:t>Xem</a:t>
            </a:r>
            <a:r>
              <a:rPr lang="en-US" dirty="0">
                <a:cs typeface="Courier New" panose="02070309020205020404" pitchFamily="49" charset="0"/>
              </a:rPr>
              <a:t> </a:t>
            </a:r>
            <a:r>
              <a:rPr lang="en-US" dirty="0" err="1">
                <a:cs typeface="Courier New" panose="02070309020205020404" pitchFamily="49" charset="0"/>
              </a:rPr>
              <a:t>danh</a:t>
            </a:r>
            <a:r>
              <a:rPr lang="en-US" dirty="0">
                <a:cs typeface="Courier New" panose="02070309020205020404" pitchFamily="49" charset="0"/>
              </a:rPr>
              <a:t> </a:t>
            </a:r>
            <a:r>
              <a:rPr lang="en-US" dirty="0" err="1">
                <a:cs typeface="Courier New" panose="02070309020205020404" pitchFamily="49" charset="0"/>
              </a:rPr>
              <a:t>dách</a:t>
            </a:r>
            <a:r>
              <a:rPr lang="en-US" dirty="0">
                <a:cs typeface="Courier New" panose="02070309020205020404" pitchFamily="49" charset="0"/>
              </a:rPr>
              <a:t> </a:t>
            </a:r>
            <a:r>
              <a:rPr lang="en-US" dirty="0" err="1">
                <a:cs typeface="Courier New" panose="02070309020205020404" pitchFamily="49" charset="0"/>
              </a:rPr>
              <a:t>đầy</a:t>
            </a:r>
            <a:r>
              <a:rPr lang="en-US" dirty="0">
                <a:cs typeface="Courier New" panose="02070309020205020404" pitchFamily="49" charset="0"/>
              </a:rPr>
              <a:t> </a:t>
            </a:r>
            <a:r>
              <a:rPr lang="en-US" dirty="0" err="1">
                <a:cs typeface="Courier New" panose="02070309020205020404" pitchFamily="49" charset="0"/>
              </a:rPr>
              <a:t>đủ</a:t>
            </a:r>
            <a:r>
              <a:rPr lang="en-US" dirty="0">
                <a:cs typeface="Courier New" panose="02070309020205020404" pitchFamily="49" charset="0"/>
              </a:rPr>
              <a:t> </a:t>
            </a:r>
            <a:r>
              <a:rPr lang="en-US" dirty="0" err="1">
                <a:cs typeface="Courier New" panose="02070309020205020404" pitchFamily="49" charset="0"/>
                <a:hlinkClick r:id="rId2"/>
              </a:rPr>
              <a:t>tại</a:t>
            </a:r>
            <a:r>
              <a:rPr lang="en-US" dirty="0">
                <a:cs typeface="Courier New" panose="02070309020205020404" pitchFamily="49" charset="0"/>
                <a:hlinkClick r:id="rId2"/>
              </a:rPr>
              <a:t> </a:t>
            </a:r>
            <a:r>
              <a:rPr lang="en-US" dirty="0" err="1">
                <a:cs typeface="Courier New" panose="02070309020205020404" pitchFamily="49" charset="0"/>
                <a:hlinkClick r:id="rId2"/>
              </a:rPr>
              <a:t>đây</a:t>
            </a:r>
            <a:r>
              <a:rPr lang="en-US" dirty="0">
                <a:cs typeface="Courier New" panose="02070309020205020404" pitchFamily="49" charset="0"/>
              </a:rPr>
              <a:t>.</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137</a:t>
            </a:fld>
            <a:endParaRPr lang="en-US"/>
          </a:p>
        </p:txBody>
      </p:sp>
    </p:spTree>
    <p:extLst>
      <p:ext uri="{BB962C8B-B14F-4D97-AF65-F5344CB8AC3E}">
        <p14:creationId xmlns:p14="http://schemas.microsoft.com/office/powerpoint/2010/main" val="3201953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28. Import JavaScript file in TypeScript file</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Import JS library để sử dụng trong Angular, cụ thể là trong TS là trường hợp khá thường gặp.</a:t>
            </a:r>
          </a:p>
          <a:p>
            <a:r>
              <a:rPr lang="en-US">
                <a:cs typeface="Courier New" panose="02070309020205020404" pitchFamily="49" charset="0"/>
              </a:rPr>
              <a:t>Cách làm:</a:t>
            </a:r>
          </a:p>
          <a:p>
            <a:pPr lvl="1"/>
            <a:r>
              <a:rPr lang="en-US">
                <a:cs typeface="Courier New" panose="02070309020205020404" pitchFamily="49" charset="0"/>
              </a:rPr>
              <a:t>Cài đặt library bằng npm hoặc nếu library tự viết thì include vào angular.json</a:t>
            </a:r>
          </a:p>
          <a:p>
            <a:pPr lvl="1"/>
            <a:r>
              <a:rPr lang="en-US">
                <a:cs typeface="Courier New" panose="02070309020205020404" pitchFamily="49" charset="0"/>
              </a:rPr>
              <a:t>Tại component sử dụng:</a:t>
            </a:r>
            <a:br>
              <a:rPr lang="en-US">
                <a:cs typeface="Courier New" panose="02070309020205020404" pitchFamily="49" charset="0"/>
              </a:rPr>
            </a:br>
            <a:r>
              <a:rPr lang="en-US">
                <a:cs typeface="Courier New" panose="02070309020205020404" pitchFamily="49" charset="0"/>
              </a:rPr>
              <a:t>+ Library có </a:t>
            </a:r>
            <a:r>
              <a:rPr lang="en-US" u="sng">
                <a:cs typeface="Courier New" panose="02070309020205020404" pitchFamily="49" charset="0"/>
              </a:rPr>
              <a:t>module.exports</a:t>
            </a:r>
            <a:r>
              <a:rPr lang="en-US">
                <a:cs typeface="Courier New" panose="02070309020205020404" pitchFamily="49" charset="0"/>
              </a:rPr>
              <a:t>: </a:t>
            </a:r>
            <a:r>
              <a:rPr lang="en-US">
                <a:solidFill>
                  <a:schemeClr val="bg2">
                    <a:lumMod val="50000"/>
                  </a:schemeClr>
                </a:solidFill>
                <a:cs typeface="Courier New" panose="02070309020205020404" pitchFamily="49" charset="0"/>
              </a:rPr>
              <a:t>import * as </a:t>
            </a:r>
            <a:r>
              <a:rPr lang="en-US">
                <a:solidFill>
                  <a:schemeClr val="tx1">
                    <a:lumMod val="60000"/>
                    <a:lumOff val="40000"/>
                  </a:schemeClr>
                </a:solidFill>
                <a:cs typeface="Courier New" panose="02070309020205020404" pitchFamily="49" charset="0"/>
              </a:rPr>
              <a:t>&lt;varName&gt;</a:t>
            </a:r>
            <a:r>
              <a:rPr lang="en-US">
                <a:solidFill>
                  <a:schemeClr val="bg2">
                    <a:lumMod val="50000"/>
                  </a:schemeClr>
                </a:solidFill>
                <a:cs typeface="Courier New" panose="02070309020205020404" pitchFamily="49" charset="0"/>
              </a:rPr>
              <a:t> from ‘</a:t>
            </a:r>
            <a:r>
              <a:rPr lang="en-US">
                <a:solidFill>
                  <a:schemeClr val="tx1">
                    <a:lumMod val="60000"/>
                    <a:lumOff val="40000"/>
                  </a:schemeClr>
                </a:solidFill>
                <a:cs typeface="Courier New" panose="02070309020205020404" pitchFamily="49" charset="0"/>
              </a:rPr>
              <a:t>&lt;libName&gt;</a:t>
            </a:r>
            <a:r>
              <a:rPr lang="en-US">
                <a:solidFill>
                  <a:schemeClr val="bg2">
                    <a:lumMod val="50000"/>
                  </a:schemeClr>
                </a:solidFill>
                <a:cs typeface="Courier New" panose="02070309020205020404" pitchFamily="49" charset="0"/>
              </a:rPr>
              <a:t>’;</a:t>
            </a:r>
            <a:br>
              <a:rPr lang="en-US">
                <a:cs typeface="Courier New" panose="02070309020205020404" pitchFamily="49" charset="0"/>
              </a:rPr>
            </a:br>
            <a:r>
              <a:rPr lang="en-US">
                <a:cs typeface="Courier New" panose="02070309020205020404" pitchFamily="49" charset="0"/>
              </a:rPr>
              <a:t>VD: import * as $ from 'jquery’;</a:t>
            </a:r>
            <a:br>
              <a:rPr lang="en-US">
                <a:cs typeface="Courier New" panose="02070309020205020404" pitchFamily="49" charset="0"/>
              </a:rPr>
            </a:br>
            <a:br>
              <a:rPr lang="en-US">
                <a:cs typeface="Courier New" panose="02070309020205020404" pitchFamily="49" charset="0"/>
              </a:rPr>
            </a:br>
            <a:r>
              <a:rPr lang="en-US">
                <a:cs typeface="Courier New" panose="02070309020205020404" pitchFamily="49" charset="0"/>
              </a:rPr>
              <a:t>+ Library không có </a:t>
            </a:r>
            <a:r>
              <a:rPr lang="en-US" u="sng">
                <a:cs typeface="Courier New" panose="02070309020205020404" pitchFamily="49" charset="0"/>
              </a:rPr>
              <a:t>module.exports </a:t>
            </a:r>
            <a:r>
              <a:rPr lang="en-US">
                <a:cs typeface="Courier New" panose="02070309020205020404" pitchFamily="49" charset="0"/>
              </a:rPr>
              <a:t>: </a:t>
            </a:r>
            <a:r>
              <a:rPr lang="en-US">
                <a:solidFill>
                  <a:schemeClr val="bg2">
                    <a:lumMod val="50000"/>
                  </a:schemeClr>
                </a:solidFill>
                <a:cs typeface="Courier New" panose="02070309020205020404" pitchFamily="49" charset="0"/>
              </a:rPr>
              <a:t>declare function </a:t>
            </a:r>
            <a:r>
              <a:rPr lang="en-US">
                <a:solidFill>
                  <a:schemeClr val="tx1">
                    <a:lumMod val="60000"/>
                    <a:lumOff val="40000"/>
                  </a:schemeClr>
                </a:solidFill>
                <a:cs typeface="Courier New" panose="02070309020205020404" pitchFamily="49" charset="0"/>
              </a:rPr>
              <a:t>&lt;functionName&gt;</a:t>
            </a:r>
            <a:r>
              <a:rPr lang="en-US">
                <a:solidFill>
                  <a:schemeClr val="bg2">
                    <a:lumMod val="50000"/>
                  </a:schemeClr>
                </a:solidFill>
                <a:cs typeface="Courier New" panose="02070309020205020404" pitchFamily="49" charset="0"/>
              </a:rPr>
              <a:t>: any;</a:t>
            </a:r>
            <a:br>
              <a:rPr lang="en-US">
                <a:cs typeface="Courier New" panose="02070309020205020404" pitchFamily="49" charset="0"/>
              </a:rPr>
            </a:br>
            <a:r>
              <a:rPr lang="en-US">
                <a:solidFill>
                  <a:schemeClr val="tx1">
                    <a:lumMod val="60000"/>
                    <a:lumOff val="40000"/>
                  </a:schemeClr>
                </a:solidFill>
                <a:cs typeface="Courier New" panose="02070309020205020404" pitchFamily="49" charset="0"/>
              </a:rPr>
              <a:t>&lt;functionName&gt;</a:t>
            </a:r>
            <a:r>
              <a:rPr lang="en-US">
                <a:cs typeface="Courier New" panose="02070309020205020404" pitchFamily="49" charset="0"/>
              </a:rPr>
              <a:t> là tên function viết trong lib.</a:t>
            </a:r>
            <a:br>
              <a:rPr lang="en-US">
                <a:cs typeface="Courier New" panose="02070309020205020404" pitchFamily="49" charset="0"/>
              </a:rPr>
            </a:br>
            <a:r>
              <a:rPr lang="en-US">
                <a:cs typeface="Courier New" panose="02070309020205020404" pitchFamily="49" charset="0"/>
              </a:rPr>
              <a:t>VD: declare function loadingShow(): any;</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138</a:t>
            </a:fld>
            <a:endParaRPr lang="en-US"/>
          </a:p>
        </p:txBody>
      </p:sp>
    </p:spTree>
    <p:extLst>
      <p:ext uri="{BB962C8B-B14F-4D97-AF65-F5344CB8AC3E}">
        <p14:creationId xmlns:p14="http://schemas.microsoft.com/office/powerpoint/2010/main" val="770410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28. Import JavaScript file in TypeScript file</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VD:</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139</a:t>
            </a:fld>
            <a:endParaRPr lang="en-US"/>
          </a:p>
        </p:txBody>
      </p:sp>
      <p:pic>
        <p:nvPicPr>
          <p:cNvPr id="4" name="Picture 3">
            <a:extLst>
              <a:ext uri="{FF2B5EF4-FFF2-40B4-BE49-F238E27FC236}">
                <a16:creationId xmlns:a16="http://schemas.microsoft.com/office/drawing/2014/main" id="{4598DBDF-7FA6-4E35-A3E4-F5A6D0679523}"/>
              </a:ext>
            </a:extLst>
          </p:cNvPr>
          <p:cNvPicPr>
            <a:picLocks noChangeAspect="1"/>
          </p:cNvPicPr>
          <p:nvPr/>
        </p:nvPicPr>
        <p:blipFill>
          <a:blip r:embed="rId2"/>
          <a:stretch>
            <a:fillRect/>
          </a:stretch>
        </p:blipFill>
        <p:spPr>
          <a:xfrm>
            <a:off x="7038931" y="1945096"/>
            <a:ext cx="3362794" cy="4153480"/>
          </a:xfrm>
          <a:prstGeom prst="rect">
            <a:avLst/>
          </a:prstGeom>
        </p:spPr>
      </p:pic>
      <p:pic>
        <p:nvPicPr>
          <p:cNvPr id="8" name="Picture 7">
            <a:extLst>
              <a:ext uri="{FF2B5EF4-FFF2-40B4-BE49-F238E27FC236}">
                <a16:creationId xmlns:a16="http://schemas.microsoft.com/office/drawing/2014/main" id="{8CFE6EDA-16B6-4AB9-B510-3983D955E0D0}"/>
              </a:ext>
            </a:extLst>
          </p:cNvPr>
          <p:cNvPicPr>
            <a:picLocks noChangeAspect="1"/>
          </p:cNvPicPr>
          <p:nvPr/>
        </p:nvPicPr>
        <p:blipFill>
          <a:blip r:embed="rId3"/>
          <a:stretch>
            <a:fillRect/>
          </a:stretch>
        </p:blipFill>
        <p:spPr>
          <a:xfrm>
            <a:off x="1918473" y="2528887"/>
            <a:ext cx="4267200" cy="1800225"/>
          </a:xfrm>
          <a:prstGeom prst="rect">
            <a:avLst/>
          </a:prstGeom>
        </p:spPr>
      </p:pic>
    </p:spTree>
    <p:extLst>
      <p:ext uri="{BB962C8B-B14F-4D97-AF65-F5344CB8AC3E}">
        <p14:creationId xmlns:p14="http://schemas.microsoft.com/office/powerpoint/2010/main" val="51247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078954-1487-4C22-953F-1107AABAF0C2}"/>
              </a:ext>
            </a:extLst>
          </p:cNvPr>
          <p:cNvSpPr>
            <a:spLocks noGrp="1"/>
          </p:cNvSpPr>
          <p:nvPr>
            <p:ph type="title"/>
          </p:nvPr>
        </p:nvSpPr>
        <p:spPr>
          <a:xfrm>
            <a:off x="1065212" y="304800"/>
            <a:ext cx="10058402" cy="1219200"/>
          </a:xfrm>
        </p:spPr>
        <p:txBody>
          <a:bodyPr anchor="b">
            <a:normAutofit/>
          </a:bodyPr>
          <a:lstStyle/>
          <a:p>
            <a:r>
              <a:rPr lang="en-US"/>
              <a:t>i.1. TypeScript là gì?</a:t>
            </a:r>
          </a:p>
        </p:txBody>
      </p:sp>
      <p:sp>
        <p:nvSpPr>
          <p:cNvPr id="5" name="Content Placeholder 4">
            <a:extLst>
              <a:ext uri="{FF2B5EF4-FFF2-40B4-BE49-F238E27FC236}">
                <a16:creationId xmlns:a16="http://schemas.microsoft.com/office/drawing/2014/main" id="{F1612129-6C62-45E4-8CA1-D14205E6E6F9}"/>
              </a:ext>
            </a:extLst>
          </p:cNvPr>
          <p:cNvSpPr>
            <a:spLocks noGrp="1"/>
          </p:cNvSpPr>
          <p:nvPr>
            <p:ph sz="half" idx="1"/>
          </p:nvPr>
        </p:nvSpPr>
        <p:spPr>
          <a:xfrm>
            <a:off x="1065211" y="1825625"/>
            <a:ext cx="5186119" cy="4187952"/>
          </a:xfrm>
        </p:spPr>
        <p:txBody>
          <a:bodyPr>
            <a:normAutofit/>
          </a:bodyPr>
          <a:lstStyle/>
          <a:p>
            <a:pPr>
              <a:lnSpc>
                <a:spcPct val="90000"/>
              </a:lnSpc>
            </a:pPr>
            <a:r>
              <a:rPr lang="vi-VN" sz="2000"/>
              <a:t>TS là một </a:t>
            </a:r>
            <a:r>
              <a:rPr lang="vi-VN" sz="2000" b="1"/>
              <a:t>superset</a:t>
            </a:r>
            <a:r>
              <a:rPr lang="vi-VN" sz="2000"/>
              <a:t> của JavaScript (JS)</a:t>
            </a:r>
            <a:endParaRPr lang="en-US" sz="2000"/>
          </a:p>
          <a:p>
            <a:pPr>
              <a:lnSpc>
                <a:spcPct val="90000"/>
              </a:lnSpc>
            </a:pPr>
            <a:r>
              <a:rPr lang="vi-VN" sz="2000"/>
              <a:t>Để có cái nhìn bao quát hơn </a:t>
            </a:r>
            <a:r>
              <a:rPr lang="vi-VN" sz="2000" b="1"/>
              <a:t>superset</a:t>
            </a:r>
            <a:r>
              <a:rPr lang="vi-VN" sz="2000"/>
              <a:t> là gì, các bạn xem hình </a:t>
            </a:r>
            <a:r>
              <a:rPr lang="en-US" sz="2000"/>
              <a:t>bên →</a:t>
            </a:r>
            <a:br>
              <a:rPr lang="en-US" sz="2000"/>
            </a:br>
            <a:r>
              <a:rPr lang="en-US" sz="2000"/>
              <a:t>Vậy TS = JS + &lt;…&gt;</a:t>
            </a:r>
          </a:p>
          <a:p>
            <a:pPr>
              <a:lnSpc>
                <a:spcPct val="90000"/>
              </a:lnSpc>
            </a:pPr>
            <a:r>
              <a:rPr lang="en-US" sz="2000"/>
              <a:t>TS có một Command Line Interface (CLI) gọi là TypeScript Compiler (tsc)</a:t>
            </a:r>
          </a:p>
          <a:p>
            <a:pPr>
              <a:lnSpc>
                <a:spcPct val="90000"/>
              </a:lnSpc>
            </a:pPr>
            <a:r>
              <a:rPr lang="vi-VN" sz="2000"/>
              <a:t>Nhiệm vụ của tsc chính là compile code TS về JS để trình duyệt (hoặc NodeJS) có thể hiểu và xử lý được</a:t>
            </a:r>
            <a:endParaRPr lang="en-US" sz="2000"/>
          </a:p>
        </p:txBody>
      </p:sp>
      <p:pic>
        <p:nvPicPr>
          <p:cNvPr id="1027" name="Picture 3" descr="ts-superset-js">
            <a:extLst>
              <a:ext uri="{FF2B5EF4-FFF2-40B4-BE49-F238E27FC236}">
                <a16:creationId xmlns:a16="http://schemas.microsoft.com/office/drawing/2014/main" id="{03D8D150-627F-4610-A217-D9373A532C8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53931" y="1825625"/>
            <a:ext cx="4187952" cy="4187952"/>
          </a:xfrm>
          <a:prstGeom prst="rect">
            <a:avLst/>
          </a:prstGeom>
          <a:solidFill>
            <a:srgbClr val="FFFFFF"/>
          </a:solidFill>
        </p:spPr>
      </p:pic>
      <p:sp>
        <p:nvSpPr>
          <p:cNvPr id="72" name="Slide Number Placeholder 4">
            <a:extLst>
              <a:ext uri="{FF2B5EF4-FFF2-40B4-BE49-F238E27FC236}">
                <a16:creationId xmlns:a16="http://schemas.microsoft.com/office/drawing/2014/main" id="{C714470C-0861-74BB-DA2B-1A9AA7765E0E}"/>
              </a:ext>
            </a:extLst>
          </p:cNvPr>
          <p:cNvSpPr>
            <a:spLocks noGrp="1"/>
          </p:cNvSpPr>
          <p:nvPr>
            <p:ph type="sldNum" sz="quarter" idx="12"/>
          </p:nvPr>
        </p:nvSpPr>
        <p:spPr>
          <a:xfrm>
            <a:off x="1065213" y="6019801"/>
            <a:ext cx="762000" cy="228600"/>
          </a:xfrm>
        </p:spPr>
        <p:txBody>
          <a:bodyPr/>
          <a:lstStyle/>
          <a:p>
            <a:pPr>
              <a:spcAft>
                <a:spcPts val="600"/>
              </a:spcAft>
            </a:pPr>
            <a:fld id="{022B156B-59AE-415F-B24B-8756D48BB977}" type="slidenum">
              <a:rPr lang="en-US"/>
              <a:pPr>
                <a:spcAft>
                  <a:spcPts val="600"/>
                </a:spcAft>
              </a:pPr>
              <a:t>14</a:t>
            </a:fld>
            <a:endParaRPr lang="en-US"/>
          </a:p>
        </p:txBody>
      </p:sp>
    </p:spTree>
    <p:extLst>
      <p:ext uri="{BB962C8B-B14F-4D97-AF65-F5344CB8AC3E}">
        <p14:creationId xmlns:p14="http://schemas.microsoft.com/office/powerpoint/2010/main" val="453688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29. Third-party UI components: Ant Zorro</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t>Ant Zorro là thư viện thiết kế giao diện dành cho Angular</a:t>
            </a:r>
          </a:p>
          <a:p>
            <a:pPr lvl="1">
              <a:buFont typeface="Wingdings" panose="05000000000000000000" pitchFamily="2" charset="2"/>
              <a:buChar char="§"/>
            </a:pPr>
            <a:r>
              <a:rPr lang="en-US">
                <a:cs typeface="Courier New" panose="02070309020205020404" pitchFamily="49" charset="0"/>
              </a:rPr>
              <a:t>60+ component chất lượng cao</a:t>
            </a:r>
          </a:p>
          <a:p>
            <a:pPr lvl="1">
              <a:buFont typeface="Wingdings" panose="05000000000000000000" pitchFamily="2" charset="2"/>
              <a:buChar char="§"/>
            </a:pPr>
            <a:r>
              <a:rPr lang="en-US">
                <a:cs typeface="Courier New" panose="02070309020205020404" pitchFamily="49" charset="0"/>
              </a:rPr>
              <a:t>Document chi tiết</a:t>
            </a:r>
          </a:p>
          <a:p>
            <a:pPr lvl="1">
              <a:buFont typeface="Wingdings" panose="05000000000000000000" pitchFamily="2" charset="2"/>
              <a:buChar char="§"/>
            </a:pPr>
            <a:r>
              <a:rPr lang="en-US">
                <a:cs typeface="Courier New" panose="02070309020205020404" pitchFamily="49" charset="0"/>
              </a:rPr>
              <a:t>Hỗ trợ nhiều ngôn ngữ</a:t>
            </a:r>
          </a:p>
          <a:p>
            <a:pPr lvl="1">
              <a:buFont typeface="Wingdings" panose="05000000000000000000" pitchFamily="2" charset="2"/>
              <a:buChar char="§"/>
            </a:pPr>
            <a:r>
              <a:rPr lang="en-US">
                <a:cs typeface="Courier New" panose="02070309020205020404" pitchFamily="49" charset="0"/>
              </a:rPr>
              <a:t>Và nhiều tính năng khác</a:t>
            </a:r>
          </a:p>
          <a:p>
            <a:r>
              <a:rPr lang="en-US">
                <a:cs typeface="Courier New" panose="02070309020205020404" pitchFamily="49" charset="0"/>
              </a:rPr>
              <a:t>Xem thêm </a:t>
            </a:r>
            <a:r>
              <a:rPr lang="en-US">
                <a:cs typeface="Courier New" panose="02070309020205020404" pitchFamily="49" charset="0"/>
                <a:hlinkClick r:id="rId2"/>
              </a:rPr>
              <a:t>tại đây</a:t>
            </a:r>
            <a:r>
              <a:rPr lang="en-US">
                <a:cs typeface="Courier New" panose="02070309020205020404" pitchFamily="49" charset="0"/>
              </a:rPr>
              <a:t>.</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140</a:t>
            </a:fld>
            <a:endParaRPr lang="en-US"/>
          </a:p>
        </p:txBody>
      </p:sp>
    </p:spTree>
    <p:extLst>
      <p:ext uri="{BB962C8B-B14F-4D97-AF65-F5344CB8AC3E}">
        <p14:creationId xmlns:p14="http://schemas.microsoft.com/office/powerpoint/2010/main" val="611375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30. Guard</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Trong thực tế, mỗi người dùng hệ thống có thể có nhiều quyền hạn, dẫn đến việc một số route sẽ được phép truy cập, một số thì không.</a:t>
            </a:r>
            <a:br>
              <a:rPr lang="en-US">
                <a:cs typeface="Courier New" panose="02070309020205020404" pitchFamily="49" charset="0"/>
              </a:rPr>
            </a:br>
            <a:r>
              <a:rPr lang="en-US">
                <a:cs typeface="Courier New" panose="02070309020205020404" pitchFamily="49" charset="0"/>
              </a:rPr>
              <a:t>=&gt; Guard</a:t>
            </a:r>
          </a:p>
          <a:p>
            <a:r>
              <a:rPr lang="en-US">
                <a:cs typeface="Courier New" panose="02070309020205020404" pitchFamily="49" charset="0"/>
              </a:rPr>
              <a:t>Các loại Guard:</a:t>
            </a:r>
          </a:p>
          <a:p>
            <a:pPr lvl="1">
              <a:buFont typeface="Wingdings" panose="05000000000000000000" pitchFamily="2" charset="2"/>
              <a:buChar char="§"/>
            </a:pPr>
            <a:r>
              <a:rPr lang="en-US">
                <a:cs typeface="Courier New" panose="02070309020205020404" pitchFamily="49" charset="0"/>
              </a:rPr>
              <a:t>CanActivate: quản lý truy cập route (preload code)</a:t>
            </a:r>
          </a:p>
          <a:p>
            <a:pPr lvl="1">
              <a:buFont typeface="Wingdings" panose="05000000000000000000" pitchFamily="2" charset="2"/>
              <a:buChar char="§"/>
            </a:pPr>
            <a:r>
              <a:rPr lang="en-US">
                <a:cs typeface="Courier New" panose="02070309020205020404" pitchFamily="49" charset="0"/>
              </a:rPr>
              <a:t>CanActivateChild: quản lý kích hoạt children route (preload code)</a:t>
            </a:r>
          </a:p>
          <a:p>
            <a:pPr lvl="1">
              <a:buFont typeface="Wingdings" panose="05000000000000000000" pitchFamily="2" charset="2"/>
              <a:buChar char="§"/>
            </a:pPr>
            <a:r>
              <a:rPr lang="en-US">
                <a:cs typeface="Courier New" panose="02070309020205020404" pitchFamily="49" charset="0"/>
              </a:rPr>
              <a:t>CanDeactivate: quản lý huỷ kích hoạt route (preload code)</a:t>
            </a:r>
          </a:p>
          <a:p>
            <a:pPr lvl="1">
              <a:buFont typeface="Wingdings" panose="05000000000000000000" pitchFamily="2" charset="2"/>
              <a:buChar char="§"/>
            </a:pPr>
            <a:r>
              <a:rPr lang="en-US">
                <a:cs typeface="Courier New" panose="02070309020205020404" pitchFamily="49" charset="0"/>
              </a:rPr>
              <a:t>CanLoad: quản lý module lazy loading (non-preload code)</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141</a:t>
            </a:fld>
            <a:endParaRPr lang="en-US"/>
          </a:p>
        </p:txBody>
      </p:sp>
    </p:spTree>
    <p:extLst>
      <p:ext uri="{BB962C8B-B14F-4D97-AF65-F5344CB8AC3E}">
        <p14:creationId xmlns:p14="http://schemas.microsoft.com/office/powerpoint/2010/main" val="656551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30. Guard</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CanActivate, CanActivateChild:</a:t>
            </a:r>
          </a:p>
          <a:p>
            <a:pPr lvl="1">
              <a:buFont typeface="Wingdings" panose="05000000000000000000" pitchFamily="2" charset="2"/>
              <a:buChar char="§"/>
            </a:pPr>
            <a:r>
              <a:rPr lang="en-US">
                <a:cs typeface="Courier New" panose="02070309020205020404" pitchFamily="49" charset="0"/>
              </a:rPr>
              <a:t>Tải trước code của module/component</a:t>
            </a:r>
          </a:p>
          <a:p>
            <a:pPr lvl="1">
              <a:buFont typeface="Wingdings" panose="05000000000000000000" pitchFamily="2" charset="2"/>
              <a:buChar char="§"/>
            </a:pPr>
            <a:r>
              <a:rPr lang="en-US">
                <a:cs typeface="Courier New" panose="02070309020205020404" pitchFamily="49" charset="0"/>
              </a:rPr>
              <a:t>Check lại quyền truy cập mỗi lần truy cập lại</a:t>
            </a:r>
          </a:p>
          <a:p>
            <a:r>
              <a:rPr lang="en-US">
                <a:cs typeface="Courier New" panose="02070309020205020404" pitchFamily="49" charset="0"/>
              </a:rPr>
              <a:t>CanDeactivate:</a:t>
            </a:r>
          </a:p>
          <a:p>
            <a:pPr lvl="1">
              <a:buFont typeface="Wingdings" panose="05000000000000000000" pitchFamily="2" charset="2"/>
              <a:buChar char="§"/>
            </a:pPr>
            <a:r>
              <a:rPr lang="en-US">
                <a:cs typeface="Courier New" panose="02070309020205020404" pitchFamily="49" charset="0"/>
              </a:rPr>
              <a:t>Chặn thoát khỏi route khi component có khai báo function chặn tương ứng</a:t>
            </a:r>
          </a:p>
          <a:p>
            <a:r>
              <a:rPr lang="en-US">
                <a:cs typeface="Courier New" panose="02070309020205020404" pitchFamily="49" charset="0"/>
              </a:rPr>
              <a:t>CanLoad:</a:t>
            </a:r>
          </a:p>
          <a:p>
            <a:pPr lvl="1">
              <a:buFont typeface="Wingdings" panose="05000000000000000000" pitchFamily="2" charset="2"/>
              <a:buChar char="§"/>
            </a:pPr>
            <a:r>
              <a:rPr lang="en-US">
                <a:cs typeface="Courier New" panose="02070309020205020404" pitchFamily="49" charset="0"/>
              </a:rPr>
              <a:t>Chặn load module nếu không có quyền</a:t>
            </a:r>
          </a:p>
          <a:p>
            <a:pPr lvl="1">
              <a:buFont typeface="Wingdings" panose="05000000000000000000" pitchFamily="2" charset="2"/>
              <a:buChar char="§"/>
            </a:pPr>
            <a:r>
              <a:rPr lang="en-US">
                <a:cs typeface="Courier New" panose="02070309020205020404" pitchFamily="49" charset="0"/>
              </a:rPr>
              <a:t>Một khi đã load thì có quyền hay không đều truy cập được (VD hết phiên đăng nhập)</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142</a:t>
            </a:fld>
            <a:endParaRPr lang="en-US"/>
          </a:p>
        </p:txBody>
      </p:sp>
    </p:spTree>
    <p:extLst>
      <p:ext uri="{BB962C8B-B14F-4D97-AF65-F5344CB8AC3E}">
        <p14:creationId xmlns:p14="http://schemas.microsoft.com/office/powerpoint/2010/main" val="358572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30. Guard</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VD: </a:t>
            </a:r>
            <a:r>
              <a:rPr lang="en-US">
                <a:cs typeface="Courier New" panose="02070309020205020404" pitchFamily="49" charset="0"/>
                <a:hlinkClick r:id="rId2"/>
              </a:rPr>
              <a:t>Source code</a:t>
            </a:r>
            <a:endParaRPr lang="en-US">
              <a:cs typeface="Courier New" panose="02070309020205020404" pitchFamily="49" charset="0"/>
            </a:endParaRP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143</a:t>
            </a:fld>
            <a:endParaRPr lang="en-US"/>
          </a:p>
        </p:txBody>
      </p:sp>
      <p:pic>
        <p:nvPicPr>
          <p:cNvPr id="4" name="Picture 3" descr="Graphical user interface, text, application, email&#10;&#10;Description automatically generated">
            <a:extLst>
              <a:ext uri="{FF2B5EF4-FFF2-40B4-BE49-F238E27FC236}">
                <a16:creationId xmlns:a16="http://schemas.microsoft.com/office/drawing/2014/main" id="{02ACD77A-C02A-4ACE-B887-D77F2BDA5B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0763" y="2353989"/>
            <a:ext cx="5210175" cy="3600450"/>
          </a:xfrm>
          <a:prstGeom prst="rect">
            <a:avLst/>
          </a:prstGeom>
        </p:spPr>
      </p:pic>
    </p:spTree>
    <p:extLst>
      <p:ext uri="{BB962C8B-B14F-4D97-AF65-F5344CB8AC3E}">
        <p14:creationId xmlns:p14="http://schemas.microsoft.com/office/powerpoint/2010/main" val="128858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pPr algn="ctr"/>
            <a:r>
              <a:rPr lang="en-US"/>
              <a:t>-</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endParaRPr lang="en-US">
              <a:cs typeface="Courier New" panose="02070309020205020404" pitchFamily="49" charset="0"/>
            </a:endParaRP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144</a:t>
            </a:fld>
            <a:endParaRPr lang="en-US"/>
          </a:p>
        </p:txBody>
      </p:sp>
    </p:spTree>
    <p:extLst>
      <p:ext uri="{BB962C8B-B14F-4D97-AF65-F5344CB8AC3E}">
        <p14:creationId xmlns:p14="http://schemas.microsoft.com/office/powerpoint/2010/main" val="280284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65212" y="689680"/>
            <a:ext cx="10058402" cy="647700"/>
          </a:xfrm>
        </p:spPr>
        <p:txBody>
          <a:bodyPr/>
          <a:lstStyle/>
          <a:p>
            <a:r>
              <a:rPr lang="en-US">
                <a:latin typeface="UTM Essendine Caps" panose="02040603050506020204" pitchFamily="18" charset="0"/>
              </a:rPr>
              <a:t>4. Code style khuyên dùng</a:t>
            </a:r>
            <a:endParaRPr>
              <a:latin typeface="UTM Essendine Caps" panose="02040603050506020204" pitchFamily="18" charset="0"/>
            </a:endParaRPr>
          </a:p>
        </p:txBody>
      </p:sp>
      <p:sp>
        <p:nvSpPr>
          <p:cNvPr id="14" name="Content Placeholder 13"/>
          <p:cNvSpPr>
            <a:spLocks noGrp="1"/>
          </p:cNvSpPr>
          <p:nvPr>
            <p:ph idx="1"/>
          </p:nvPr>
        </p:nvSpPr>
        <p:spPr>
          <a:xfrm>
            <a:off x="1065214" y="1612635"/>
            <a:ext cx="10058400" cy="4229100"/>
          </a:xfrm>
        </p:spPr>
        <p:txBody>
          <a:bodyPr>
            <a:normAutofit/>
          </a:bodyPr>
          <a:lstStyle/>
          <a:p>
            <a:pPr>
              <a:buFontTx/>
              <a:buChar char="-"/>
            </a:pPr>
            <a:r>
              <a:rPr lang="en-US">
                <a:latin typeface="SVN-Segoe Print" panose="020B0606040200020203" pitchFamily="34" charset="0"/>
              </a:rPr>
              <a:t>Tên biến đặt theo kiểu camelCase: VD: </a:t>
            </a:r>
            <a:r>
              <a:rPr lang="en-US" sz="2000" b="1">
                <a:solidFill>
                  <a:schemeClr val="bg2">
                    <a:lumMod val="50000"/>
                  </a:schemeClr>
                </a:solidFill>
                <a:latin typeface="Courier New" panose="02070309020205020404" pitchFamily="49" charset="0"/>
                <a:cs typeface="Courier New" panose="02070309020205020404" pitchFamily="49" charset="0"/>
              </a:rPr>
              <a:t>tenBien; xinChao</a:t>
            </a:r>
          </a:p>
          <a:p>
            <a:pPr>
              <a:buFontTx/>
              <a:buChar char="-"/>
            </a:pPr>
            <a:r>
              <a:rPr lang="en-US">
                <a:latin typeface="SVN-Segoe Print" panose="020B0606040200020203" pitchFamily="34" charset="0"/>
              </a:rPr>
              <a:t>Mọi biến đều phải khởi tạo giá trị ban đầu (trừ giá trị null)</a:t>
            </a:r>
            <a:br>
              <a:rPr lang="en-US">
                <a:latin typeface="SVN-Segoe Print" panose="020B0606040200020203" pitchFamily="34" charset="0"/>
              </a:rPr>
            </a:br>
            <a:r>
              <a:rPr lang="en-US">
                <a:latin typeface="SVN-Segoe Print" panose="020B0606040200020203" pitchFamily="34" charset="0"/>
              </a:rPr>
              <a:t>VD: </a:t>
            </a:r>
            <a:r>
              <a:rPr lang="en-US" sz="2000" b="1">
                <a:solidFill>
                  <a:schemeClr val="bg2">
                    <a:lumMod val="50000"/>
                  </a:schemeClr>
                </a:solidFill>
                <a:latin typeface="Courier New" panose="02070309020205020404" pitchFamily="49" charset="0"/>
                <a:cs typeface="Courier New" panose="02070309020205020404" pitchFamily="49" charset="0"/>
              </a:rPr>
              <a:t>namHoc = ‘’; hocKy = 1;</a:t>
            </a:r>
          </a:p>
          <a:p>
            <a:pPr>
              <a:buFontTx/>
              <a:buChar char="-"/>
            </a:pPr>
            <a:r>
              <a:rPr lang="en-US">
                <a:latin typeface="SVN-Segoe Print" panose="020B0606040200020203" pitchFamily="34" charset="0"/>
              </a:rPr>
              <a:t>Nếu bắt buộc phải khởi tạo bằng giá trị null, phải khai báo kiểu: </a:t>
            </a:r>
            <a:br>
              <a:rPr lang="en-US">
                <a:latin typeface="SVN-Segoe Print" panose="020B0606040200020203" pitchFamily="34" charset="0"/>
              </a:rPr>
            </a:br>
            <a:r>
              <a:rPr lang="en-US" sz="2000" b="1">
                <a:solidFill>
                  <a:schemeClr val="bg2">
                    <a:lumMod val="50000"/>
                  </a:schemeClr>
                </a:solidFill>
                <a:latin typeface="Courier New" panose="02070309020205020404" pitchFamily="49" charset="0"/>
                <a:cs typeface="Courier New" panose="02070309020205020404" pitchFamily="49" charset="0"/>
              </a:rPr>
              <a:t>hocKy: number = null;</a:t>
            </a:r>
          </a:p>
          <a:p>
            <a:pPr>
              <a:buFontTx/>
              <a:buChar char="-"/>
            </a:pPr>
            <a:r>
              <a:rPr lang="en-US">
                <a:latin typeface="SVN-Segoe Print" panose="020B0606040200020203" pitchFamily="34" charset="0"/>
              </a:rPr>
              <a:t>Mọi function đều phải khai báo return type</a:t>
            </a:r>
            <a:br>
              <a:rPr lang="en-US">
                <a:latin typeface="SVN-Segoe Print" panose="020B0606040200020203" pitchFamily="34" charset="0"/>
              </a:rPr>
            </a:br>
            <a:r>
              <a:rPr lang="en-US">
                <a:latin typeface="SVN-Segoe Print" panose="020B0606040200020203" pitchFamily="34" charset="0"/>
              </a:rPr>
              <a:t>VD: </a:t>
            </a:r>
            <a:r>
              <a:rPr lang="en-US" sz="2000" b="1">
                <a:solidFill>
                  <a:schemeClr val="bg2">
                    <a:lumMod val="50000"/>
                  </a:schemeClr>
                </a:solidFill>
                <a:latin typeface="Courier New" panose="02070309020205020404" pitchFamily="49" charset="0"/>
                <a:cs typeface="Courier New" panose="02070309020205020404" pitchFamily="49" charset="0"/>
              </a:rPr>
              <a:t>myFunc(): void {…} ; calcSqrt(): number {…}</a:t>
            </a:r>
          </a:p>
          <a:p>
            <a:pPr>
              <a:buFontTx/>
              <a:buChar char="-"/>
            </a:pPr>
            <a:r>
              <a:rPr lang="en-US">
                <a:latin typeface="SVN-Segoe Print" panose="020B0606040200020203" pitchFamily="34" charset="0"/>
              </a:rPr>
              <a:t>Code trước khi merge request phải lint: </a:t>
            </a:r>
            <a:r>
              <a:rPr lang="en-US" sz="2000" b="1">
                <a:solidFill>
                  <a:schemeClr val="bg2">
                    <a:lumMod val="50000"/>
                  </a:schemeClr>
                </a:solidFill>
                <a:latin typeface="Courier New" panose="02070309020205020404" pitchFamily="49" charset="0"/>
                <a:cs typeface="Courier New" panose="02070309020205020404" pitchFamily="49" charset="0"/>
              </a:rPr>
              <a:t>ng lint</a:t>
            </a:r>
            <a:endParaRPr lang="en-US" b="1">
              <a:solidFill>
                <a:schemeClr val="bg2">
                  <a:lumMod val="50000"/>
                </a:schemeClr>
              </a:solidFill>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6B7BDDAC-9F88-4C84-B9A1-B7A90D94F8E7}"/>
              </a:ext>
            </a:extLst>
          </p:cNvPr>
          <p:cNvSpPr>
            <a:spLocks noGrp="1"/>
          </p:cNvSpPr>
          <p:nvPr>
            <p:ph type="sldNum" sz="quarter" idx="12"/>
          </p:nvPr>
        </p:nvSpPr>
        <p:spPr/>
        <p:txBody>
          <a:bodyPr/>
          <a:lstStyle/>
          <a:p>
            <a:fld id="{022B156B-59AE-415F-B24B-8756D48BB977}" type="slidenum">
              <a:rPr lang="en-US" smtClean="0"/>
              <a:pPr/>
              <a:t>145</a:t>
            </a:fld>
            <a:endParaRPr lang="en-US" dirty="0"/>
          </a:p>
        </p:txBody>
      </p:sp>
    </p:spTree>
    <p:extLst>
      <p:ext uri="{BB962C8B-B14F-4D97-AF65-F5344CB8AC3E}">
        <p14:creationId xmlns:p14="http://schemas.microsoft.com/office/powerpoint/2010/main" val="1939309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65212" y="689680"/>
            <a:ext cx="10058402" cy="647700"/>
          </a:xfrm>
        </p:spPr>
        <p:txBody>
          <a:bodyPr/>
          <a:lstStyle/>
          <a:p>
            <a:r>
              <a:rPr lang="en-US">
                <a:latin typeface="UTM Essendine Caps" panose="02040603050506020204" pitchFamily="18" charset="0"/>
              </a:rPr>
              <a:t>4. Code style khuyên dùng</a:t>
            </a:r>
            <a:endParaRPr>
              <a:latin typeface="UTM Essendine Caps" panose="02040603050506020204" pitchFamily="18" charset="0"/>
            </a:endParaRPr>
          </a:p>
        </p:txBody>
      </p:sp>
      <p:sp>
        <p:nvSpPr>
          <p:cNvPr id="14" name="Content Placeholder 13"/>
          <p:cNvSpPr>
            <a:spLocks noGrp="1"/>
          </p:cNvSpPr>
          <p:nvPr>
            <p:ph idx="1"/>
          </p:nvPr>
        </p:nvSpPr>
        <p:spPr>
          <a:xfrm>
            <a:off x="1065214" y="1612635"/>
            <a:ext cx="10058400" cy="4229100"/>
          </a:xfrm>
        </p:spPr>
        <p:txBody>
          <a:bodyPr>
            <a:normAutofit/>
          </a:bodyPr>
          <a:lstStyle/>
          <a:p>
            <a:pPr>
              <a:buFontTx/>
              <a:buChar char="-"/>
            </a:pPr>
            <a:r>
              <a:rPr lang="en-US">
                <a:latin typeface="SVN-Segoe Print" panose="020B0606040200020203" pitchFamily="34" charset="0"/>
              </a:rPr>
              <a:t>Copy code mẫu sử dụng lại, phải clean code thừa, đổi tên biến lại cho phù hợp với chức năng đang thực hiện</a:t>
            </a:r>
          </a:p>
          <a:p>
            <a:pPr>
              <a:buFontTx/>
              <a:buChar char="-"/>
            </a:pPr>
            <a:r>
              <a:rPr lang="en-US">
                <a:latin typeface="SVN-Segoe Print" panose="020B0606040200020203" pitchFamily="34" charset="0"/>
              </a:rPr>
              <a:t>Hạn chế gọi hàm return giá trị tại template HTML, nên lưu data cố định tại một biến hoặc field và gọi ra tại template HTML</a:t>
            </a:r>
            <a:endParaRPr lang="en-US" b="1">
              <a:solidFill>
                <a:schemeClr val="bg2">
                  <a:lumMod val="50000"/>
                </a:schemeClr>
              </a:solidFill>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5E5D4CF5-8A1C-44E8-85AF-94C0524602B4}"/>
              </a:ext>
            </a:extLst>
          </p:cNvPr>
          <p:cNvSpPr>
            <a:spLocks noGrp="1"/>
          </p:cNvSpPr>
          <p:nvPr>
            <p:ph type="sldNum" sz="quarter" idx="12"/>
          </p:nvPr>
        </p:nvSpPr>
        <p:spPr/>
        <p:txBody>
          <a:bodyPr/>
          <a:lstStyle/>
          <a:p>
            <a:fld id="{022B156B-59AE-415F-B24B-8756D48BB977}" type="slidenum">
              <a:rPr lang="en-US" smtClean="0"/>
              <a:pPr/>
              <a:t>146</a:t>
            </a:fld>
            <a:endParaRPr lang="en-US" dirty="0"/>
          </a:p>
        </p:txBody>
      </p:sp>
    </p:spTree>
    <p:extLst>
      <p:ext uri="{BB962C8B-B14F-4D97-AF65-F5344CB8AC3E}">
        <p14:creationId xmlns:p14="http://schemas.microsoft.com/office/powerpoint/2010/main" val="356089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65212" y="689680"/>
            <a:ext cx="10058402" cy="647700"/>
          </a:xfrm>
        </p:spPr>
        <p:txBody>
          <a:bodyPr/>
          <a:lstStyle/>
          <a:p>
            <a:r>
              <a:rPr lang="en-US">
                <a:latin typeface="UTM Essendine Caps" panose="02040603050506020204" pitchFamily="18" charset="0"/>
              </a:rPr>
              <a:t>5. Một số bài luyện tập JS/TS</a:t>
            </a:r>
            <a:endParaRPr>
              <a:latin typeface="UTM Essendine Caps" panose="02040603050506020204" pitchFamily="18" charset="0"/>
            </a:endParaRPr>
          </a:p>
        </p:txBody>
      </p:sp>
      <p:sp>
        <p:nvSpPr>
          <p:cNvPr id="14" name="Content Placeholder 13"/>
          <p:cNvSpPr>
            <a:spLocks noGrp="1"/>
          </p:cNvSpPr>
          <p:nvPr>
            <p:ph idx="1"/>
          </p:nvPr>
        </p:nvSpPr>
        <p:spPr>
          <a:xfrm>
            <a:off x="1065214" y="1612635"/>
            <a:ext cx="10058400" cy="4229100"/>
          </a:xfrm>
        </p:spPr>
        <p:txBody>
          <a:bodyPr>
            <a:normAutofit/>
          </a:bodyPr>
          <a:lstStyle/>
          <a:p>
            <a:pPr marL="0" indent="0">
              <a:buNone/>
            </a:pPr>
            <a:r>
              <a:rPr lang="en-US" b="1">
                <a:latin typeface="SVN-Segoe Print" panose="020B0606040200020203" pitchFamily="34" charset="0"/>
              </a:rPr>
              <a:t>Chú ý:</a:t>
            </a:r>
            <a:r>
              <a:rPr lang="en-US">
                <a:latin typeface="SVN-Segoe Print" panose="020B0606040200020203" pitchFamily="34" charset="0"/>
              </a:rPr>
              <a:t> Xem code mẫu phải hiểu và nhớ cách làm.</a:t>
            </a:r>
          </a:p>
          <a:p>
            <a:pPr>
              <a:buFontTx/>
              <a:buChar char="-"/>
            </a:pPr>
            <a:r>
              <a:rPr lang="vi-VN">
                <a:latin typeface="SVN-Segoe Print" panose="020B0606040200020203" pitchFamily="34" charset="0"/>
              </a:rPr>
              <a:t>Đồng hồ bấm giờ: Có 3 chức năng: Start, Stop, Reset, định dạng hh:mm:ss</a:t>
            </a:r>
          </a:p>
          <a:p>
            <a:pPr>
              <a:buFontTx/>
              <a:buChar char="-"/>
            </a:pPr>
            <a:r>
              <a:rPr lang="vi-VN">
                <a:latin typeface="SVN-Segoe Print" panose="020B0606040200020203" pitchFamily="34" charset="0"/>
              </a:rPr>
              <a:t>Đồng hồ hiện tại: định dạng 12 tiếng, hh:mm:ss AM/PM, ví dụ 11:14:30 PM</a:t>
            </a:r>
          </a:p>
          <a:p>
            <a:pPr>
              <a:buFontTx/>
              <a:buChar char="-"/>
            </a:pPr>
            <a:r>
              <a:rPr lang="vi-VN">
                <a:latin typeface="SVN-Segoe Print" panose="020B0606040200020203" pitchFamily="34" charset="0"/>
              </a:rPr>
              <a:t>Tính số theo phần trăm: Cho một nút, bấm vào sẽ tạo ra 2 con số</a:t>
            </a:r>
            <a:r>
              <a:rPr lang="en-US">
                <a:latin typeface="SVN-Segoe Print" panose="020B0606040200020203" pitchFamily="34" charset="0"/>
              </a:rPr>
              <a:t> </a:t>
            </a:r>
            <a:r>
              <a:rPr lang="en-US" u="sng">
                <a:latin typeface="SVN-Segoe Print" panose="020B0606040200020203" pitchFamily="34" charset="0"/>
              </a:rPr>
              <a:t>nguyên</a:t>
            </a:r>
            <a:r>
              <a:rPr lang="vi-VN">
                <a:latin typeface="SVN-Segoe Print" panose="020B0606040200020203" pitchFamily="34" charset="0"/>
              </a:rPr>
              <a:t> ngẫu nhiên, số A </a:t>
            </a:r>
            <a:r>
              <a:rPr lang="vi-VN" u="sng">
                <a:latin typeface="SVN-Segoe Print" panose="020B0606040200020203" pitchFamily="34" charset="0"/>
              </a:rPr>
              <a:t>bắt buộc </a:t>
            </a:r>
            <a:r>
              <a:rPr lang="vi-VN">
                <a:latin typeface="SVN-Segoe Print" panose="020B0606040200020203" pitchFamily="34" charset="0"/>
              </a:rPr>
              <a:t>có 6 chữ số, số B có 2-3 chữ số.</a:t>
            </a:r>
            <a:r>
              <a:rPr lang="en-US">
                <a:latin typeface="SVN-Segoe Print" panose="020B0606040200020203" pitchFamily="34" charset="0"/>
              </a:rPr>
              <a:t> </a:t>
            </a:r>
            <a:r>
              <a:rPr lang="vi-VN">
                <a:latin typeface="SVN-Segoe Print" panose="020B0606040200020203" pitchFamily="34" charset="0"/>
              </a:rPr>
              <a:t>Số C = A/B, làm tròn 2 số thập phân</a:t>
            </a:r>
            <a:r>
              <a:rPr lang="en-US">
                <a:latin typeface="SVN-Segoe Print" panose="020B0606040200020203" pitchFamily="34" charset="0"/>
              </a:rPr>
              <a:t>.</a:t>
            </a:r>
            <a:endParaRPr lang="vi-VN">
              <a:latin typeface="SVN-Segoe Print" panose="020B0606040200020203" pitchFamily="34" charset="0"/>
            </a:endParaRPr>
          </a:p>
          <a:p>
            <a:pPr>
              <a:buFontTx/>
              <a:buChar char="-"/>
            </a:pPr>
            <a:r>
              <a:rPr lang="vi-VN">
                <a:latin typeface="SVN-Segoe Print" panose="020B0606040200020203" pitchFamily="34" charset="0"/>
              </a:rPr>
              <a:t>Kiểm tra chuỗi đối xứng: ví dụ Abcba, Oh who was it I saw oh who</a:t>
            </a:r>
            <a:endParaRPr lang="en-US">
              <a:latin typeface="SVN-Segoe Print" panose="020B0606040200020203" pitchFamily="34" charset="0"/>
            </a:endParaRPr>
          </a:p>
        </p:txBody>
      </p:sp>
      <p:sp>
        <p:nvSpPr>
          <p:cNvPr id="4" name="Slide Number Placeholder 3">
            <a:extLst>
              <a:ext uri="{FF2B5EF4-FFF2-40B4-BE49-F238E27FC236}">
                <a16:creationId xmlns:a16="http://schemas.microsoft.com/office/drawing/2014/main" id="{4722B844-5243-4D9B-894D-00F22C6FE90D}"/>
              </a:ext>
            </a:extLst>
          </p:cNvPr>
          <p:cNvSpPr>
            <a:spLocks noGrp="1"/>
          </p:cNvSpPr>
          <p:nvPr>
            <p:ph type="sldNum" sz="quarter" idx="12"/>
          </p:nvPr>
        </p:nvSpPr>
        <p:spPr/>
        <p:txBody>
          <a:bodyPr/>
          <a:lstStyle/>
          <a:p>
            <a:fld id="{022B156B-59AE-415F-B24B-8756D48BB977}" type="slidenum">
              <a:rPr lang="en-US" smtClean="0"/>
              <a:pPr/>
              <a:t>147</a:t>
            </a:fld>
            <a:endParaRPr lang="en-US" dirty="0"/>
          </a:p>
        </p:txBody>
      </p:sp>
    </p:spTree>
    <p:extLst>
      <p:ext uri="{BB962C8B-B14F-4D97-AF65-F5344CB8AC3E}">
        <p14:creationId xmlns:p14="http://schemas.microsoft.com/office/powerpoint/2010/main" val="403064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65212" y="689680"/>
            <a:ext cx="10058402" cy="647700"/>
          </a:xfrm>
        </p:spPr>
        <p:txBody>
          <a:bodyPr/>
          <a:lstStyle/>
          <a:p>
            <a:r>
              <a:rPr lang="en-US">
                <a:latin typeface="UTM Essendine Caps" panose="02040603050506020204" pitchFamily="18" charset="0"/>
              </a:rPr>
              <a:t>5. Một số bài luyện tập JS/TS</a:t>
            </a:r>
            <a:endParaRPr>
              <a:latin typeface="UTM Essendine Caps" panose="02040603050506020204" pitchFamily="18" charset="0"/>
            </a:endParaRPr>
          </a:p>
        </p:txBody>
      </p:sp>
      <p:sp>
        <p:nvSpPr>
          <p:cNvPr id="14" name="Content Placeholder 13"/>
          <p:cNvSpPr>
            <a:spLocks noGrp="1"/>
          </p:cNvSpPr>
          <p:nvPr>
            <p:ph idx="1"/>
          </p:nvPr>
        </p:nvSpPr>
        <p:spPr>
          <a:xfrm>
            <a:off x="1065214" y="1612635"/>
            <a:ext cx="10058400" cy="4229100"/>
          </a:xfrm>
        </p:spPr>
        <p:txBody>
          <a:bodyPr>
            <a:normAutofit fontScale="85000" lnSpcReduction="20000"/>
          </a:bodyPr>
          <a:lstStyle/>
          <a:p>
            <a:pPr marL="0" indent="0">
              <a:buNone/>
            </a:pPr>
            <a:r>
              <a:rPr lang="en-US" b="1">
                <a:latin typeface="SVN-Segoe Print" panose="020B0606040200020203" pitchFamily="34" charset="0"/>
              </a:rPr>
              <a:t>Chú ý:</a:t>
            </a:r>
            <a:r>
              <a:rPr lang="en-US">
                <a:latin typeface="SVN-Segoe Print" panose="020B0606040200020203" pitchFamily="34" charset="0"/>
              </a:rPr>
              <a:t> Xem code mẫu phải hiểu và nhớ cách làm.</a:t>
            </a:r>
          </a:p>
          <a:p>
            <a:pPr>
              <a:buFontTx/>
              <a:buChar char="-"/>
            </a:pPr>
            <a:r>
              <a:rPr lang="vi-VN">
                <a:latin typeface="SVN-Segoe Print" panose="020B0606040200020203" pitchFamily="34" charset="0"/>
              </a:rPr>
              <a:t>Ứng dụng việc cần làm (Todo-list)</a:t>
            </a:r>
          </a:p>
          <a:p>
            <a:pPr>
              <a:buFontTx/>
              <a:buChar char="-"/>
            </a:pPr>
            <a:r>
              <a:rPr lang="vi-VN">
                <a:latin typeface="SVN-Segoe Print" panose="020B0606040200020203" pitchFamily="34" charset="0"/>
              </a:rPr>
              <a:t>Tạo một danh sách lựa chọn gồm có 3 màu: red, blue, green. Khi người dùng chọn một màu thì màu nền của trang sẽ thay đổi tương ứng.</a:t>
            </a:r>
          </a:p>
          <a:p>
            <a:pPr>
              <a:buFontTx/>
              <a:buChar char="-"/>
            </a:pPr>
            <a:r>
              <a:rPr lang="vi-VN">
                <a:latin typeface="SVN-Segoe Print" panose="020B0606040200020203" pitchFamily="34" charset="0"/>
              </a:rPr>
              <a:t>Nhập đoạn văn bản có nhiều lỗi 2 khoảng trắng, thay thế nó bằng chỉ 1 khoảng trắng. Định dạng văn bản viết hoa chữ cái đầu tiên sau dấu chấm.</a:t>
            </a:r>
          </a:p>
          <a:p>
            <a:pPr>
              <a:buFontTx/>
              <a:buChar char="-"/>
            </a:pPr>
            <a:r>
              <a:rPr lang="vi-VN">
                <a:latin typeface="SVN-Segoe Print" panose="020B0606040200020203" pitchFamily="34" charset="0"/>
              </a:rPr>
              <a:t>Một Array có số phần tử ngẫu nhiên và luôn từ 4 phần tử trở lên (&gt;= 4), mỗi hàng có 4 phần tử, hãy hiển thị lên view sao cho số phần tử luôn vừa khít với số hàng, có thể ẩn các phần tử thừa.</a:t>
            </a:r>
            <a:br>
              <a:rPr lang="vi-VN">
                <a:latin typeface="SVN-Segoe Print" panose="020B0606040200020203" pitchFamily="34" charset="0"/>
              </a:rPr>
            </a:br>
            <a:r>
              <a:rPr lang="vi-VN">
                <a:latin typeface="SVN-Segoe Print" panose="020B0606040200020203" pitchFamily="34" charset="0"/>
              </a:rPr>
              <a:t>Ví dụ:</a:t>
            </a:r>
            <a:br>
              <a:rPr lang="vi-VN">
                <a:latin typeface="SVN-Segoe Print" panose="020B0606040200020203" pitchFamily="34" charset="0"/>
              </a:rPr>
            </a:br>
            <a:r>
              <a:rPr lang="vi-VN">
                <a:latin typeface="SVN-Segoe Print" panose="020B0606040200020203" pitchFamily="34" charset="0"/>
              </a:rPr>
              <a:t>4 item =&gt; 1 hàng ; 8 item =&gt; 2 hàng ; 9 item =&gt; 2 hàng (ẩn bớt 1  item) ; 11 item =&gt; 2 hàng (ẩn bớt 3  item) ; 12 item =&gt; 3 hàng.</a:t>
            </a:r>
          </a:p>
        </p:txBody>
      </p:sp>
      <p:sp>
        <p:nvSpPr>
          <p:cNvPr id="4" name="Slide Number Placeholder 3">
            <a:extLst>
              <a:ext uri="{FF2B5EF4-FFF2-40B4-BE49-F238E27FC236}">
                <a16:creationId xmlns:a16="http://schemas.microsoft.com/office/drawing/2014/main" id="{3700EA1F-9036-46AE-BBB3-ED492C693134}"/>
              </a:ext>
            </a:extLst>
          </p:cNvPr>
          <p:cNvSpPr>
            <a:spLocks noGrp="1"/>
          </p:cNvSpPr>
          <p:nvPr>
            <p:ph type="sldNum" sz="quarter" idx="12"/>
          </p:nvPr>
        </p:nvSpPr>
        <p:spPr/>
        <p:txBody>
          <a:bodyPr/>
          <a:lstStyle/>
          <a:p>
            <a:fld id="{022B156B-59AE-415F-B24B-8756D48BB977}" type="slidenum">
              <a:rPr lang="en-US" smtClean="0"/>
              <a:pPr/>
              <a:t>148</a:t>
            </a:fld>
            <a:endParaRPr lang="en-US" dirty="0"/>
          </a:p>
        </p:txBody>
      </p:sp>
    </p:spTree>
    <p:extLst>
      <p:ext uri="{BB962C8B-B14F-4D97-AF65-F5344CB8AC3E}">
        <p14:creationId xmlns:p14="http://schemas.microsoft.com/office/powerpoint/2010/main" val="148228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65212" y="689680"/>
            <a:ext cx="10058402" cy="647700"/>
          </a:xfrm>
        </p:spPr>
        <p:txBody>
          <a:bodyPr/>
          <a:lstStyle/>
          <a:p>
            <a:r>
              <a:rPr lang="en-US">
                <a:latin typeface="UTM Essendine Caps" panose="02040603050506020204" pitchFamily="18" charset="0"/>
              </a:rPr>
              <a:t>5. Một số bài luyện tập JS/TS</a:t>
            </a:r>
            <a:endParaRPr>
              <a:latin typeface="UTM Essendine Caps" panose="02040603050506020204" pitchFamily="18" charset="0"/>
            </a:endParaRPr>
          </a:p>
        </p:txBody>
      </p:sp>
      <p:sp>
        <p:nvSpPr>
          <p:cNvPr id="14" name="Content Placeholder 13"/>
          <p:cNvSpPr>
            <a:spLocks noGrp="1"/>
          </p:cNvSpPr>
          <p:nvPr>
            <p:ph idx="1"/>
          </p:nvPr>
        </p:nvSpPr>
        <p:spPr>
          <a:xfrm>
            <a:off x="1065214" y="1612635"/>
            <a:ext cx="10058400" cy="4229100"/>
          </a:xfrm>
        </p:spPr>
        <p:txBody>
          <a:bodyPr>
            <a:normAutofit fontScale="85000" lnSpcReduction="20000"/>
          </a:bodyPr>
          <a:lstStyle/>
          <a:p>
            <a:pPr marL="0" indent="0">
              <a:buNone/>
            </a:pPr>
            <a:r>
              <a:rPr lang="en-US" b="1">
                <a:latin typeface="SVN-Segoe Print" panose="020B0606040200020203" pitchFamily="34" charset="0"/>
              </a:rPr>
              <a:t>Chú ý:</a:t>
            </a:r>
            <a:r>
              <a:rPr lang="en-US">
                <a:latin typeface="SVN-Segoe Print" panose="020B0606040200020203" pitchFamily="34" charset="0"/>
              </a:rPr>
              <a:t> Xem code mẫu phải hiểu và nhớ cách làm.</a:t>
            </a:r>
          </a:p>
          <a:p>
            <a:pPr marL="0" indent="0">
              <a:buNone/>
            </a:pPr>
            <a:r>
              <a:rPr lang="vi-VN">
                <a:latin typeface="SVN-Segoe Print" panose="020B0606040200020203" pitchFamily="34" charset="0"/>
              </a:rPr>
              <a:t>1. [String] Cho trước 1 biến string bất kỳ tự đặt, bằng 1 dòng code, cứ mỗi 0,5s lại lấy ký tự cuối cho lên đầu và console log ra.</a:t>
            </a:r>
          </a:p>
          <a:p>
            <a:pPr marL="0" indent="0">
              <a:buNone/>
            </a:pPr>
            <a:r>
              <a:rPr lang="vi-VN">
                <a:latin typeface="SVN-Segoe Print" panose="020B0606040200020203" pitchFamily="34" charset="0"/>
              </a:rPr>
              <a:t>2. [Date] Cho biến nowTime = new Date(). Bằng ít code nhất, hãy tính số ngày còn lại của tháng này.</a:t>
            </a:r>
          </a:p>
          <a:p>
            <a:pPr marL="0" indent="0">
              <a:buNone/>
            </a:pPr>
            <a:r>
              <a:rPr lang="vi-VN">
                <a:latin typeface="SVN-Segoe Print" panose="020B0606040200020203" pitchFamily="34" charset="0"/>
              </a:rPr>
              <a:t>3. [Object] Tự cho trước 3 object có các key-value khác nhau, bằng ít code nhất, hãy tạo 1 object kế thừa tất cả các key của các object kia.</a:t>
            </a:r>
          </a:p>
          <a:p>
            <a:pPr marL="0" indent="0">
              <a:buNone/>
            </a:pPr>
            <a:r>
              <a:rPr lang="vi-VN">
                <a:latin typeface="SVN-Segoe Print" panose="020B0606040200020203" pitchFamily="34" charset="0"/>
              </a:rPr>
              <a:t>4. [String, Array] Tự cho một text, viết hoa chữ cái đầu mỗi từ. VD: "xin chào mọi người" =&gt; "Xin Chào Mọi Người"</a:t>
            </a:r>
          </a:p>
          <a:p>
            <a:pPr marL="0" indent="0">
              <a:buNone/>
            </a:pPr>
            <a:r>
              <a:rPr lang="vi-VN">
                <a:latin typeface="SVN-Segoe Print" panose="020B0606040200020203" pitchFamily="34" charset="0"/>
              </a:rPr>
              <a:t>5. [String, RegExp] Tự cho một text, Đồng bộ một string về cùng viết hoa hoặc cùng viết thường theo kiểu của số đông. VD: aaaBB =&gt; Có 3 viết thường &gt; 2 viết hoa =&gt; viết thường hết aaabb. (Không dùng for)</a:t>
            </a:r>
          </a:p>
        </p:txBody>
      </p:sp>
      <p:sp>
        <p:nvSpPr>
          <p:cNvPr id="4" name="Slide Number Placeholder 3">
            <a:extLst>
              <a:ext uri="{FF2B5EF4-FFF2-40B4-BE49-F238E27FC236}">
                <a16:creationId xmlns:a16="http://schemas.microsoft.com/office/drawing/2014/main" id="{00DFB3A4-0EB7-4624-8AC3-F71EBF807E09}"/>
              </a:ext>
            </a:extLst>
          </p:cNvPr>
          <p:cNvSpPr>
            <a:spLocks noGrp="1"/>
          </p:cNvSpPr>
          <p:nvPr>
            <p:ph type="sldNum" sz="quarter" idx="12"/>
          </p:nvPr>
        </p:nvSpPr>
        <p:spPr/>
        <p:txBody>
          <a:bodyPr/>
          <a:lstStyle/>
          <a:p>
            <a:fld id="{022B156B-59AE-415F-B24B-8756D48BB977}" type="slidenum">
              <a:rPr lang="en-US" smtClean="0"/>
              <a:pPr/>
              <a:t>149</a:t>
            </a:fld>
            <a:endParaRPr lang="en-US" dirty="0"/>
          </a:p>
        </p:txBody>
      </p:sp>
    </p:spTree>
    <p:extLst>
      <p:ext uri="{BB962C8B-B14F-4D97-AF65-F5344CB8AC3E}">
        <p14:creationId xmlns:p14="http://schemas.microsoft.com/office/powerpoint/2010/main" val="466800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i.2. Static types</a:t>
            </a:r>
          </a:p>
        </p:txBody>
      </p:sp>
      <p:pic>
        <p:nvPicPr>
          <p:cNvPr id="7" name="Content Placeholder 6">
            <a:extLst>
              <a:ext uri="{FF2B5EF4-FFF2-40B4-BE49-F238E27FC236}">
                <a16:creationId xmlns:a16="http://schemas.microsoft.com/office/drawing/2014/main" id="{BFC34BA1-680E-4DAC-9ED4-FF183B14A06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2568883" y="2258060"/>
            <a:ext cx="1709257" cy="704948"/>
          </a:xfrm>
        </p:spPr>
      </p:pic>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15</a:t>
            </a:fld>
            <a:endParaRPr lang="en-US"/>
          </a:p>
        </p:txBody>
      </p:sp>
      <p:pic>
        <p:nvPicPr>
          <p:cNvPr id="2050" name="Picture 2">
            <a:extLst>
              <a:ext uri="{FF2B5EF4-FFF2-40B4-BE49-F238E27FC236}">
                <a16:creationId xmlns:a16="http://schemas.microsoft.com/office/drawing/2014/main" id="{FBB8823E-C89C-45BF-9A74-98AC576485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555729" y="1947205"/>
            <a:ext cx="4496785" cy="118378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A014A0A-7A5B-4D0A-9432-9134B29F38BA}"/>
              </a:ext>
            </a:extLst>
          </p:cNvPr>
          <p:cNvSpPr txBox="1"/>
          <p:nvPr/>
        </p:nvSpPr>
        <p:spPr>
          <a:xfrm>
            <a:off x="2188429" y="2987634"/>
            <a:ext cx="2470164" cy="646331"/>
          </a:xfrm>
          <a:prstGeom prst="rect">
            <a:avLst/>
          </a:prstGeom>
          <a:noFill/>
        </p:spPr>
        <p:txBody>
          <a:bodyPr wrap="square" rtlCol="0">
            <a:spAutoFit/>
          </a:bodyPr>
          <a:lstStyle/>
          <a:p>
            <a:pPr algn="ctr"/>
            <a:r>
              <a:rPr lang="en-US"/>
              <a:t>JS: “Tới bến!”</a:t>
            </a:r>
            <a:br>
              <a:rPr lang="en-US"/>
            </a:br>
            <a:r>
              <a:rPr lang="en-US"/>
              <a:t>&lt;JS dynamic type&gt;</a:t>
            </a:r>
          </a:p>
        </p:txBody>
      </p:sp>
      <p:sp>
        <p:nvSpPr>
          <p:cNvPr id="10" name="TextBox 9">
            <a:extLst>
              <a:ext uri="{FF2B5EF4-FFF2-40B4-BE49-F238E27FC236}">
                <a16:creationId xmlns:a16="http://schemas.microsoft.com/office/drawing/2014/main" id="{10E29BB8-5163-4FD7-8BCF-338F98C79F6A}"/>
              </a:ext>
            </a:extLst>
          </p:cNvPr>
          <p:cNvSpPr txBox="1"/>
          <p:nvPr/>
        </p:nvSpPr>
        <p:spPr>
          <a:xfrm>
            <a:off x="5535626" y="3264633"/>
            <a:ext cx="4516887" cy="646331"/>
          </a:xfrm>
          <a:prstGeom prst="rect">
            <a:avLst/>
          </a:prstGeom>
          <a:noFill/>
        </p:spPr>
        <p:txBody>
          <a:bodyPr wrap="square" rtlCol="0">
            <a:spAutoFit/>
          </a:bodyPr>
          <a:lstStyle/>
          <a:p>
            <a:pPr algn="ctr"/>
            <a:r>
              <a:rPr lang="en-US"/>
              <a:t>TS: “Không!”</a:t>
            </a:r>
            <a:br>
              <a:rPr lang="en-US"/>
            </a:br>
            <a:r>
              <a:rPr lang="en-US"/>
              <a:t>&lt;TS Static type&gt;</a:t>
            </a:r>
          </a:p>
        </p:txBody>
      </p:sp>
      <p:sp>
        <p:nvSpPr>
          <p:cNvPr id="11" name="Content Placeholder 2">
            <a:extLst>
              <a:ext uri="{FF2B5EF4-FFF2-40B4-BE49-F238E27FC236}">
                <a16:creationId xmlns:a16="http://schemas.microsoft.com/office/drawing/2014/main" id="{515C45CF-1DE7-488A-82A7-BC9EE947E01D}"/>
              </a:ext>
            </a:extLst>
          </p:cNvPr>
          <p:cNvSpPr txBox="1">
            <a:spLocks/>
          </p:cNvSpPr>
          <p:nvPr/>
        </p:nvSpPr>
        <p:spPr>
          <a:xfrm>
            <a:off x="1065212" y="4239489"/>
            <a:ext cx="9775703" cy="558972"/>
          </a:xfrm>
          <a:prstGeom prst="rect">
            <a:avLst/>
          </a:prstGeom>
        </p:spPr>
        <p:txBody>
          <a:bodyPr vert="horz" lIns="91440" tIns="45720" rIns="91440" bIns="45720" rtlCol="0">
            <a:normAutofit/>
          </a:bodyPr>
          <a:lstStyle>
            <a:lvl1pPr marL="347472" indent="-347472" algn="l" defTabSz="914400" rtl="0" eaLnBrk="1" latinLnBrk="0" hangingPunct="1">
              <a:lnSpc>
                <a:spcPct val="100000"/>
              </a:lnSpc>
              <a:spcBef>
                <a:spcPts val="1800"/>
              </a:spcBef>
              <a:buFont typeface="Arial" panose="020B0604020202020204" pitchFamily="34" charset="0"/>
              <a:buChar char="•"/>
              <a:defRPr sz="2400" kern="1200">
                <a:solidFill>
                  <a:schemeClr val="tx1"/>
                </a:solidFill>
                <a:latin typeface="+mn-lt"/>
                <a:ea typeface="+mn-ea"/>
                <a:cs typeface="+mn-cs"/>
              </a:defRPr>
            </a:lvl1pPr>
            <a:lvl2pPr marL="740664" indent="-283464" algn="l" defTabSz="914400" rtl="0" eaLnBrk="1" latinLnBrk="0" hangingPunct="1">
              <a:lnSpc>
                <a:spcPct val="100000"/>
              </a:lnSpc>
              <a:spcBef>
                <a:spcPts val="12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600"/>
              </a:spcBef>
              <a:buFont typeface="Arial" panose="020B0604020202020204" pitchFamily="34" charset="0"/>
              <a:buChar char="•"/>
              <a:defRPr sz="1600" kern="1200" baseline="0">
                <a:solidFill>
                  <a:schemeClr val="tx1"/>
                </a:solidFill>
                <a:latin typeface="+mn-lt"/>
                <a:ea typeface="+mn-ea"/>
                <a:cs typeface="+mn-cs"/>
              </a:defRPr>
            </a:lvl8pPr>
            <a:lvl9pPr marL="3886200" indent="-228600" algn="l" defTabSz="914400" rtl="0" eaLnBrk="1" latinLnBrk="0" hangingPunct="1">
              <a:lnSpc>
                <a:spcPct val="90000"/>
              </a:lnSpc>
              <a:spcBef>
                <a:spcPts val="600"/>
              </a:spcBef>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a:t>TS cũng sẽ tự hiểu type của biến bằng giá trị khởi tạo (infer)</a:t>
            </a:r>
          </a:p>
        </p:txBody>
      </p:sp>
      <p:pic>
        <p:nvPicPr>
          <p:cNvPr id="12" name="Picture 11">
            <a:extLst>
              <a:ext uri="{FF2B5EF4-FFF2-40B4-BE49-F238E27FC236}">
                <a16:creationId xmlns:a16="http://schemas.microsoft.com/office/drawing/2014/main" id="{44DB2B07-BA6B-4ED8-8EE7-1C022D7E7DE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61479" y="4865457"/>
            <a:ext cx="1714739" cy="637641"/>
          </a:xfrm>
          <a:prstGeom prst="rect">
            <a:avLst/>
          </a:prstGeom>
        </p:spPr>
      </p:pic>
    </p:spTree>
    <p:extLst>
      <p:ext uri="{BB962C8B-B14F-4D97-AF65-F5344CB8AC3E}">
        <p14:creationId xmlns:p14="http://schemas.microsoft.com/office/powerpoint/2010/main" val="1378987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65212" y="689680"/>
            <a:ext cx="10058402" cy="647700"/>
          </a:xfrm>
        </p:spPr>
        <p:txBody>
          <a:bodyPr/>
          <a:lstStyle/>
          <a:p>
            <a:r>
              <a:rPr lang="en-US">
                <a:latin typeface="UTM Essendine Caps" panose="02040603050506020204" pitchFamily="18" charset="0"/>
              </a:rPr>
              <a:t>5. Một số bài luyện tập JS/TS</a:t>
            </a:r>
            <a:endParaRPr>
              <a:latin typeface="UTM Essendine Caps" panose="02040603050506020204" pitchFamily="18" charset="0"/>
            </a:endParaRPr>
          </a:p>
        </p:txBody>
      </p:sp>
      <p:sp>
        <p:nvSpPr>
          <p:cNvPr id="14" name="Content Placeholder 13"/>
          <p:cNvSpPr>
            <a:spLocks noGrp="1"/>
          </p:cNvSpPr>
          <p:nvPr>
            <p:ph idx="1"/>
          </p:nvPr>
        </p:nvSpPr>
        <p:spPr>
          <a:xfrm>
            <a:off x="1065214" y="1612635"/>
            <a:ext cx="10058400" cy="4229100"/>
          </a:xfrm>
        </p:spPr>
        <p:txBody>
          <a:bodyPr>
            <a:normAutofit fontScale="85000" lnSpcReduction="20000"/>
          </a:bodyPr>
          <a:lstStyle/>
          <a:p>
            <a:pPr marL="0" indent="0">
              <a:buNone/>
            </a:pPr>
            <a:r>
              <a:rPr lang="en-US" b="1">
                <a:latin typeface="SVN-Segoe Print" panose="020B0606040200020203" pitchFamily="34" charset="0"/>
              </a:rPr>
              <a:t>Chú ý:</a:t>
            </a:r>
            <a:r>
              <a:rPr lang="en-US">
                <a:latin typeface="SVN-Segoe Print" panose="020B0606040200020203" pitchFamily="34" charset="0"/>
              </a:rPr>
              <a:t> Xem code mẫu phải hiểu và nhớ cách làm.</a:t>
            </a:r>
          </a:p>
          <a:p>
            <a:pPr marL="0" indent="0">
              <a:buNone/>
            </a:pPr>
            <a:r>
              <a:rPr lang="vi-VN">
                <a:latin typeface="SVN-Segoe Print" panose="020B0606040200020203" pitchFamily="34" charset="0"/>
              </a:rPr>
              <a:t>6. [String, RegExp] Tự cho một text, Kiểm tra một chuỗi có thoả điều kiện làm mật khẩu mạnh hay không:</a:t>
            </a:r>
            <a:br>
              <a:rPr lang="en-US">
                <a:latin typeface="SVN-Segoe Print" panose="020B0606040200020203" pitchFamily="34" charset="0"/>
              </a:rPr>
            </a:br>
            <a:r>
              <a:rPr lang="vi-VN">
                <a:latin typeface="SVN-Segoe Print" panose="020B0606040200020203" pitchFamily="34" charset="0"/>
              </a:rPr>
              <a:t>Tối thiểu 8 ký tự, ít nhất 1 ký tự viết hoa, ít nhất 1 số, ít nhất 1 ký tự đặc biệt sau !@#$%^&amp;*()_+-=[]{}</a:t>
            </a:r>
          </a:p>
          <a:p>
            <a:pPr marL="0" indent="0">
              <a:buNone/>
            </a:pPr>
            <a:r>
              <a:rPr lang="vi-VN">
                <a:latin typeface="SVN-Segoe Print" panose="020B0606040200020203" pitchFamily="34" charset="0"/>
              </a:rPr>
              <a:t>7. [Object] So sánh 2 object có bằng nhau không. Chú ý trường hợp object lồng trong object. 2 object bằng khau khi số key bằng nhau và value như nhau. (Gợi ý: dùng thêm đệ quy để kiểm tra object lồng trong object)</a:t>
            </a:r>
          </a:p>
          <a:p>
            <a:pPr marL="0" indent="0">
              <a:buNone/>
            </a:pPr>
            <a:r>
              <a:rPr lang="vi-VN">
                <a:latin typeface="SVN-Segoe Print" panose="020B0606040200020203" pitchFamily="34" charset="0"/>
              </a:rPr>
              <a:t>8. [Array] So sánh xem 2 mảng (kiểu string/number) có bằng nhau không. (không dùng for)</a:t>
            </a:r>
          </a:p>
          <a:p>
            <a:pPr marL="0" indent="0">
              <a:buNone/>
            </a:pPr>
            <a:r>
              <a:rPr lang="vi-VN">
                <a:latin typeface="SVN-Segoe Print" panose="020B0606040200020203" pitchFamily="34" charset="0"/>
              </a:rPr>
              <a:t>9. [Object, Array] Kiểm tra xem object có value nào không có giá trị không (null hoặc string rỗng). (không dùng for)</a:t>
            </a:r>
          </a:p>
          <a:p>
            <a:pPr marL="0" indent="0">
              <a:buNone/>
            </a:pPr>
            <a:r>
              <a:rPr lang="vi-VN">
                <a:latin typeface="SVN-Segoe Print" panose="020B0606040200020203" pitchFamily="34" charset="0"/>
              </a:rPr>
              <a:t>10. [Array] Xoá các phần tử trùng lặp trong 1 mảng.</a:t>
            </a:r>
          </a:p>
        </p:txBody>
      </p:sp>
      <p:sp>
        <p:nvSpPr>
          <p:cNvPr id="4" name="Slide Number Placeholder 3">
            <a:extLst>
              <a:ext uri="{FF2B5EF4-FFF2-40B4-BE49-F238E27FC236}">
                <a16:creationId xmlns:a16="http://schemas.microsoft.com/office/drawing/2014/main" id="{0F62CA8F-A03D-4BB5-BE42-9023C5DE3C44}"/>
              </a:ext>
            </a:extLst>
          </p:cNvPr>
          <p:cNvSpPr>
            <a:spLocks noGrp="1"/>
          </p:cNvSpPr>
          <p:nvPr>
            <p:ph type="sldNum" sz="quarter" idx="12"/>
          </p:nvPr>
        </p:nvSpPr>
        <p:spPr/>
        <p:txBody>
          <a:bodyPr/>
          <a:lstStyle/>
          <a:p>
            <a:fld id="{022B156B-59AE-415F-B24B-8756D48BB977}" type="slidenum">
              <a:rPr lang="en-US" smtClean="0"/>
              <a:pPr/>
              <a:t>150</a:t>
            </a:fld>
            <a:endParaRPr lang="en-US" dirty="0"/>
          </a:p>
        </p:txBody>
      </p:sp>
    </p:spTree>
    <p:extLst>
      <p:ext uri="{BB962C8B-B14F-4D97-AF65-F5344CB8AC3E}">
        <p14:creationId xmlns:p14="http://schemas.microsoft.com/office/powerpoint/2010/main" val="1771867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65212" y="689680"/>
            <a:ext cx="10058402" cy="647700"/>
          </a:xfrm>
        </p:spPr>
        <p:txBody>
          <a:bodyPr/>
          <a:lstStyle/>
          <a:p>
            <a:r>
              <a:rPr lang="en-US">
                <a:latin typeface="UTM Essendine Caps" panose="02040603050506020204" pitchFamily="18" charset="0"/>
              </a:rPr>
              <a:t>5. Một số bài luyện tập JS/TS</a:t>
            </a:r>
            <a:endParaRPr>
              <a:latin typeface="UTM Essendine Caps" panose="02040603050506020204" pitchFamily="18" charset="0"/>
            </a:endParaRPr>
          </a:p>
        </p:txBody>
      </p:sp>
      <p:sp>
        <p:nvSpPr>
          <p:cNvPr id="14" name="Content Placeholder 13"/>
          <p:cNvSpPr>
            <a:spLocks noGrp="1"/>
          </p:cNvSpPr>
          <p:nvPr>
            <p:ph idx="1"/>
          </p:nvPr>
        </p:nvSpPr>
        <p:spPr>
          <a:xfrm>
            <a:off x="1065214" y="1612635"/>
            <a:ext cx="10058400" cy="4229100"/>
          </a:xfrm>
        </p:spPr>
        <p:txBody>
          <a:bodyPr>
            <a:normAutofit fontScale="77500" lnSpcReduction="20000"/>
          </a:bodyPr>
          <a:lstStyle/>
          <a:p>
            <a:pPr marL="0" indent="0">
              <a:buNone/>
            </a:pPr>
            <a:r>
              <a:rPr lang="en-US" b="1">
                <a:latin typeface="SVN-Segoe Print" panose="020B0606040200020203" pitchFamily="34" charset="0"/>
              </a:rPr>
              <a:t>Chú ý:</a:t>
            </a:r>
            <a:r>
              <a:rPr lang="en-US">
                <a:latin typeface="SVN-Segoe Print" panose="020B0606040200020203" pitchFamily="34" charset="0"/>
              </a:rPr>
              <a:t> Xem code mẫu phải hiểu và nhớ cách làm.</a:t>
            </a:r>
          </a:p>
          <a:p>
            <a:pPr marL="0" indent="0">
              <a:buNone/>
            </a:pPr>
            <a:r>
              <a:rPr lang="vi-VN">
                <a:latin typeface="SVN-Segoe Print" panose="020B0606040200020203" pitchFamily="34" charset="0"/>
              </a:rPr>
              <a:t>11. [Object, Array] Cho 1 object và 1 value bất kỳ, lấy ra danh sách các key của object mà value của key bằng với value đó.</a:t>
            </a:r>
          </a:p>
          <a:p>
            <a:pPr marL="0" indent="0">
              <a:buNone/>
            </a:pPr>
            <a:r>
              <a:rPr lang="vi-VN">
                <a:latin typeface="SVN-Segoe Print" panose="020B0606040200020203" pitchFamily="34" charset="0"/>
              </a:rPr>
              <a:t>12. [Array] Cho 2 mảng, lấy ra mảng chứa các phần tử đều có ở 2 mảng đã cho (2 mảng giao nhau).</a:t>
            </a:r>
          </a:p>
          <a:p>
            <a:pPr marL="0" indent="0">
              <a:buNone/>
            </a:pPr>
            <a:r>
              <a:rPr lang="vi-VN">
                <a:latin typeface="SVN-Segoe Print" panose="020B0606040200020203" pitchFamily="34" charset="0"/>
              </a:rPr>
              <a:t>13. [Array] Cho 1 mảng có ngẫu nhiên phần tử là kiểu number, tính tổng tất cả các số bằng ít code nhất.</a:t>
            </a:r>
          </a:p>
          <a:p>
            <a:pPr marL="0" indent="0">
              <a:buNone/>
            </a:pPr>
            <a:r>
              <a:rPr lang="vi-VN">
                <a:latin typeface="SVN-Segoe Print" panose="020B0606040200020203" pitchFamily="34" charset="0"/>
              </a:rPr>
              <a:t>14. [Object, Math, Array] Dùng code tạo một mảng các object từ 0-10 phần tử, object có key là "stt", kiểu number, Tạo các số nguyên ngẫu nhiên từ 0-50, console.log ra, sau đó sort lại mảng giảm dần dựa theo key "stt" của object, cuối cùng console.log mảng đó ra.</a:t>
            </a:r>
          </a:p>
          <a:p>
            <a:pPr marL="0" indent="0">
              <a:buNone/>
            </a:pPr>
            <a:r>
              <a:rPr lang="vi-VN">
                <a:latin typeface="SVN-Segoe Print" panose="020B0606040200020203" pitchFamily="34" charset="0"/>
              </a:rPr>
              <a:t>15. [Math, Array] Dùng code để tạo một mảng gồm ngẫu nhiên từ 1-10 phần tử, mỗi phần tử lại là 1 số ngẫu nhiên từ 5 - 50.</a:t>
            </a:r>
            <a:br>
              <a:rPr lang="en-US">
                <a:latin typeface="SVN-Segoe Print" panose="020B0606040200020203" pitchFamily="34" charset="0"/>
              </a:rPr>
            </a:br>
            <a:r>
              <a:rPr lang="vi-VN">
                <a:latin typeface="SVN-Segoe Print" panose="020B0606040200020203" pitchFamily="34" charset="0"/>
              </a:rPr>
              <a:t>Bằng ít code nhất, hãy tìm số lớn nhất của mảng.</a:t>
            </a:r>
          </a:p>
        </p:txBody>
      </p:sp>
      <p:sp>
        <p:nvSpPr>
          <p:cNvPr id="4" name="Slide Number Placeholder 3">
            <a:extLst>
              <a:ext uri="{FF2B5EF4-FFF2-40B4-BE49-F238E27FC236}">
                <a16:creationId xmlns:a16="http://schemas.microsoft.com/office/drawing/2014/main" id="{9EF6BF3B-2DC1-4F79-8DEA-43000B06B57D}"/>
              </a:ext>
            </a:extLst>
          </p:cNvPr>
          <p:cNvSpPr>
            <a:spLocks noGrp="1"/>
          </p:cNvSpPr>
          <p:nvPr>
            <p:ph type="sldNum" sz="quarter" idx="12"/>
          </p:nvPr>
        </p:nvSpPr>
        <p:spPr/>
        <p:txBody>
          <a:bodyPr/>
          <a:lstStyle/>
          <a:p>
            <a:fld id="{022B156B-59AE-415F-B24B-8756D48BB977}" type="slidenum">
              <a:rPr lang="en-US" smtClean="0"/>
              <a:pPr/>
              <a:t>151</a:t>
            </a:fld>
            <a:endParaRPr lang="en-US" dirty="0"/>
          </a:p>
        </p:txBody>
      </p:sp>
    </p:spTree>
    <p:extLst>
      <p:ext uri="{BB962C8B-B14F-4D97-AF65-F5344CB8AC3E}">
        <p14:creationId xmlns:p14="http://schemas.microsoft.com/office/powerpoint/2010/main" val="1146385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65212" y="692415"/>
            <a:ext cx="10058402" cy="647700"/>
          </a:xfrm>
        </p:spPr>
        <p:txBody>
          <a:bodyPr/>
          <a:lstStyle/>
          <a:p>
            <a:r>
              <a:rPr lang="en-US">
                <a:latin typeface="UTM Essendine Caps" panose="02040603050506020204" pitchFamily="18" charset="0"/>
              </a:rPr>
              <a:t>6. Phụ lục</a:t>
            </a:r>
            <a:endParaRPr>
              <a:latin typeface="UTM Essendine Caps" panose="02040603050506020204" pitchFamily="18" charset="0"/>
            </a:endParaRPr>
          </a:p>
        </p:txBody>
      </p:sp>
      <p:sp>
        <p:nvSpPr>
          <p:cNvPr id="14" name="Content Placeholder 13"/>
          <p:cNvSpPr>
            <a:spLocks noGrp="1"/>
          </p:cNvSpPr>
          <p:nvPr>
            <p:ph idx="1"/>
          </p:nvPr>
        </p:nvSpPr>
        <p:spPr>
          <a:xfrm>
            <a:off x="1065214" y="1612635"/>
            <a:ext cx="10058400" cy="884380"/>
          </a:xfrm>
        </p:spPr>
        <p:txBody>
          <a:bodyPr>
            <a:normAutofit/>
          </a:bodyPr>
          <a:lstStyle/>
          <a:p>
            <a:pPr marL="0" indent="0">
              <a:buNone/>
            </a:pPr>
            <a:r>
              <a:rPr lang="en-US">
                <a:latin typeface="SVN-Segoe Print" panose="020B0606040200020203" pitchFamily="34" charset="0"/>
              </a:rPr>
              <a:t>Khi code với Angular bằng VSCode, bạn cần cài một số extension sau để hỗ trợ trong việc cày bừa của mình:</a:t>
            </a:r>
          </a:p>
          <a:p>
            <a:pPr marL="0" indent="0">
              <a:buNone/>
            </a:pPr>
            <a:endParaRPr lang="vi-VN">
              <a:latin typeface="SVN-Segoe Print" panose="020B0606040200020203" pitchFamily="34" charset="0"/>
            </a:endParaRPr>
          </a:p>
        </p:txBody>
      </p:sp>
      <p:sp>
        <p:nvSpPr>
          <p:cNvPr id="4" name="Content Placeholder 13">
            <a:extLst>
              <a:ext uri="{FF2B5EF4-FFF2-40B4-BE49-F238E27FC236}">
                <a16:creationId xmlns:a16="http://schemas.microsoft.com/office/drawing/2014/main" id="{42F27014-2641-4A39-A070-F8C13C2B9C96}"/>
              </a:ext>
            </a:extLst>
          </p:cNvPr>
          <p:cNvSpPr txBox="1">
            <a:spLocks/>
          </p:cNvSpPr>
          <p:nvPr/>
        </p:nvSpPr>
        <p:spPr>
          <a:xfrm>
            <a:off x="1065212" y="2497014"/>
            <a:ext cx="4377226" cy="3833447"/>
          </a:xfrm>
          <a:prstGeom prst="rect">
            <a:avLst/>
          </a:prstGeom>
        </p:spPr>
        <p:txBody>
          <a:bodyPr vert="horz" lIns="91440" tIns="45720" rIns="91440" bIns="45720" rtlCol="0">
            <a:normAutofit fontScale="55000" lnSpcReduction="20000"/>
          </a:bodyPr>
          <a:lstStyle>
            <a:lvl1pPr marL="347472" indent="-347472" algn="l" defTabSz="914400" rtl="0" eaLnBrk="1" latinLnBrk="0" hangingPunct="1">
              <a:lnSpc>
                <a:spcPct val="100000"/>
              </a:lnSpc>
              <a:spcBef>
                <a:spcPts val="1800"/>
              </a:spcBef>
              <a:buFont typeface="Arial" panose="020B0604020202020204" pitchFamily="34" charset="0"/>
              <a:buChar char="•"/>
              <a:defRPr sz="2400" kern="1200">
                <a:solidFill>
                  <a:schemeClr val="tx1"/>
                </a:solidFill>
                <a:latin typeface="+mn-lt"/>
                <a:ea typeface="+mn-ea"/>
                <a:cs typeface="+mn-cs"/>
              </a:defRPr>
            </a:lvl1pPr>
            <a:lvl2pPr marL="740664" indent="-283464" algn="l" defTabSz="914400" rtl="0" eaLnBrk="1" latinLnBrk="0" hangingPunct="1">
              <a:lnSpc>
                <a:spcPct val="100000"/>
              </a:lnSpc>
              <a:spcBef>
                <a:spcPts val="12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600"/>
              </a:spcBef>
              <a:buFont typeface="Arial" panose="020B0604020202020204" pitchFamily="34" charset="0"/>
              <a:buChar char="•"/>
              <a:defRPr sz="1600" kern="1200" baseline="0">
                <a:solidFill>
                  <a:schemeClr val="tx1"/>
                </a:solidFill>
                <a:latin typeface="+mn-lt"/>
                <a:ea typeface="+mn-ea"/>
                <a:cs typeface="+mn-cs"/>
              </a:defRPr>
            </a:lvl8pPr>
            <a:lvl9pPr marL="3886200" indent="-228600" algn="l" defTabSz="914400" rtl="0" eaLnBrk="1" latinLnBrk="0" hangingPunct="1">
              <a:lnSpc>
                <a:spcPct val="90000"/>
              </a:lnSpc>
              <a:spcBef>
                <a:spcPts val="600"/>
              </a:spcBef>
              <a:buFont typeface="Arial" panose="020B0604020202020204" pitchFamily="34" charset="0"/>
              <a:buChar char="•"/>
              <a:defRPr sz="1600" kern="1200" baseline="0">
                <a:solidFill>
                  <a:schemeClr val="tx1"/>
                </a:solidFill>
                <a:latin typeface="+mn-lt"/>
                <a:ea typeface="+mn-ea"/>
                <a:cs typeface="+mn-cs"/>
              </a:defRPr>
            </a:lvl9pPr>
          </a:lstStyle>
          <a:p>
            <a:pPr>
              <a:lnSpc>
                <a:spcPct val="120000"/>
              </a:lnSpc>
              <a:spcBef>
                <a:spcPts val="500"/>
              </a:spcBef>
            </a:pPr>
            <a:r>
              <a:rPr lang="en-US">
                <a:latin typeface="SVN-Segoe Print" panose="020B0606040200020203" pitchFamily="34" charset="0"/>
                <a:hlinkClick r:id="rId2"/>
              </a:rPr>
              <a:t>https://marketplace.visualstudio.com/items?itemName=johnpapa.Angular2</a:t>
            </a:r>
            <a:endParaRPr lang="en-US">
              <a:latin typeface="SVN-Segoe Print" panose="020B0606040200020203" pitchFamily="34" charset="0"/>
            </a:endParaRPr>
          </a:p>
          <a:p>
            <a:pPr>
              <a:lnSpc>
                <a:spcPct val="120000"/>
              </a:lnSpc>
              <a:spcBef>
                <a:spcPts val="500"/>
              </a:spcBef>
            </a:pPr>
            <a:r>
              <a:rPr lang="en-US">
                <a:latin typeface="SVN-Segoe Print" panose="020B0606040200020203" pitchFamily="34" charset="0"/>
                <a:hlinkClick r:id="rId3"/>
              </a:rPr>
              <a:t>https://marketplace.visualstudio.com/items?itemName=johnpapa.angular-essentials</a:t>
            </a:r>
            <a:endParaRPr lang="en-US">
              <a:latin typeface="SVN-Segoe Print" panose="020B0606040200020203" pitchFamily="34" charset="0"/>
            </a:endParaRPr>
          </a:p>
          <a:p>
            <a:pPr>
              <a:lnSpc>
                <a:spcPct val="120000"/>
              </a:lnSpc>
              <a:spcBef>
                <a:spcPts val="500"/>
              </a:spcBef>
            </a:pPr>
            <a:r>
              <a:rPr lang="en-US">
                <a:latin typeface="SVN-Segoe Print" panose="020B0606040200020203" pitchFamily="34" charset="0"/>
                <a:hlinkClick r:id="rId4"/>
              </a:rPr>
              <a:t>https://marketplace.visualstudio.com/items?itemName=Angular.ng-template</a:t>
            </a:r>
            <a:endParaRPr lang="en-US">
              <a:latin typeface="SVN-Segoe Print" panose="020B0606040200020203" pitchFamily="34" charset="0"/>
            </a:endParaRPr>
          </a:p>
          <a:p>
            <a:pPr>
              <a:lnSpc>
                <a:spcPct val="120000"/>
              </a:lnSpc>
              <a:spcBef>
                <a:spcPts val="500"/>
              </a:spcBef>
            </a:pPr>
            <a:r>
              <a:rPr lang="en-US">
                <a:latin typeface="SVN-Segoe Print" panose="020B0606040200020203" pitchFamily="34" charset="0"/>
                <a:hlinkClick r:id="rId5"/>
              </a:rPr>
              <a:t>https://marketplace.visualstudio.com/items?itemName=cyrilletuzi.angular-schematics</a:t>
            </a:r>
            <a:endParaRPr lang="en-US">
              <a:latin typeface="SVN-Segoe Print" panose="020B0606040200020203" pitchFamily="34" charset="0"/>
            </a:endParaRPr>
          </a:p>
          <a:p>
            <a:pPr>
              <a:lnSpc>
                <a:spcPct val="120000"/>
              </a:lnSpc>
              <a:spcBef>
                <a:spcPts val="500"/>
              </a:spcBef>
            </a:pPr>
            <a:r>
              <a:rPr lang="en-US">
                <a:latin typeface="SVN-Segoe Print" panose="020B0606040200020203" pitchFamily="34" charset="0"/>
                <a:hlinkClick r:id="rId6"/>
              </a:rPr>
              <a:t>https://marketplace.visualstudio.com/items?itemName=natewallace.angular2-inline</a:t>
            </a:r>
            <a:endParaRPr lang="en-US">
              <a:latin typeface="SVN-Segoe Print" panose="020B0606040200020203" pitchFamily="34" charset="0"/>
            </a:endParaRPr>
          </a:p>
          <a:p>
            <a:pPr>
              <a:lnSpc>
                <a:spcPct val="120000"/>
              </a:lnSpc>
              <a:spcBef>
                <a:spcPts val="500"/>
              </a:spcBef>
            </a:pPr>
            <a:r>
              <a:rPr lang="en-US">
                <a:latin typeface="SVN-Segoe Print" panose="020B0606040200020203" pitchFamily="34" charset="0"/>
                <a:hlinkClick r:id="rId7"/>
              </a:rPr>
              <a:t>https://marketplace.visualstudio.com/items?itemName=michelemelluso.code-beautifier</a:t>
            </a:r>
            <a:endParaRPr lang="en-US">
              <a:latin typeface="SVN-Segoe Print" panose="020B0606040200020203" pitchFamily="34" charset="0"/>
            </a:endParaRPr>
          </a:p>
          <a:p>
            <a:pPr>
              <a:lnSpc>
                <a:spcPct val="120000"/>
              </a:lnSpc>
              <a:spcBef>
                <a:spcPts val="500"/>
              </a:spcBef>
            </a:pPr>
            <a:r>
              <a:rPr lang="en-US">
                <a:latin typeface="SVN-Segoe Print" panose="020B0606040200020203" pitchFamily="34" charset="0"/>
                <a:hlinkClick r:id="rId8"/>
              </a:rPr>
              <a:t>https://marketplace.visualstudio.com/items?itemName=dbaeumer.vscode-eslint</a:t>
            </a:r>
            <a:endParaRPr lang="en-US">
              <a:latin typeface="SVN-Segoe Print" panose="020B0606040200020203" pitchFamily="34" charset="0"/>
            </a:endParaRPr>
          </a:p>
          <a:p>
            <a:pPr>
              <a:lnSpc>
                <a:spcPct val="120000"/>
              </a:lnSpc>
              <a:spcBef>
                <a:spcPts val="500"/>
              </a:spcBef>
            </a:pPr>
            <a:r>
              <a:rPr lang="en-US">
                <a:latin typeface="SVN-Segoe Print" panose="020B0606040200020203" pitchFamily="34" charset="0"/>
                <a:hlinkClick r:id="rId9"/>
              </a:rPr>
              <a:t>https://marketplace.visualstudio.com/items?itemName=esbenp.prettier-vscode</a:t>
            </a:r>
            <a:endParaRPr lang="en-US">
              <a:latin typeface="SVN-Segoe Print" panose="020B0606040200020203" pitchFamily="34" charset="0"/>
            </a:endParaRPr>
          </a:p>
        </p:txBody>
      </p:sp>
      <p:sp>
        <p:nvSpPr>
          <p:cNvPr id="5" name="Content Placeholder 13">
            <a:extLst>
              <a:ext uri="{FF2B5EF4-FFF2-40B4-BE49-F238E27FC236}">
                <a16:creationId xmlns:a16="http://schemas.microsoft.com/office/drawing/2014/main" id="{36A84DFA-6FDB-4676-B4E8-9765EE0FB053}"/>
              </a:ext>
            </a:extLst>
          </p:cNvPr>
          <p:cNvSpPr txBox="1">
            <a:spLocks/>
          </p:cNvSpPr>
          <p:nvPr/>
        </p:nvSpPr>
        <p:spPr>
          <a:xfrm>
            <a:off x="5566874" y="2444262"/>
            <a:ext cx="5230080" cy="3833447"/>
          </a:xfrm>
          <a:prstGeom prst="rect">
            <a:avLst/>
          </a:prstGeom>
        </p:spPr>
        <p:txBody>
          <a:bodyPr vert="horz" lIns="91440" tIns="45720" rIns="91440" bIns="45720" rtlCol="0">
            <a:normAutofit fontScale="85000" lnSpcReduction="10000"/>
          </a:bodyPr>
          <a:lstStyle>
            <a:lvl1pPr marL="347472" indent="-347472" algn="l" defTabSz="914400" rtl="0" eaLnBrk="1" latinLnBrk="0" hangingPunct="1">
              <a:lnSpc>
                <a:spcPct val="100000"/>
              </a:lnSpc>
              <a:spcBef>
                <a:spcPts val="1800"/>
              </a:spcBef>
              <a:buFont typeface="Arial" panose="020B0604020202020204" pitchFamily="34" charset="0"/>
              <a:buChar char="•"/>
              <a:defRPr sz="2400" kern="1200">
                <a:solidFill>
                  <a:schemeClr val="tx1"/>
                </a:solidFill>
                <a:latin typeface="+mn-lt"/>
                <a:ea typeface="+mn-ea"/>
                <a:cs typeface="+mn-cs"/>
              </a:defRPr>
            </a:lvl1pPr>
            <a:lvl2pPr marL="740664" indent="-283464" algn="l" defTabSz="914400" rtl="0" eaLnBrk="1" latinLnBrk="0" hangingPunct="1">
              <a:lnSpc>
                <a:spcPct val="100000"/>
              </a:lnSpc>
              <a:spcBef>
                <a:spcPts val="12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600"/>
              </a:spcBef>
              <a:buFont typeface="Arial" panose="020B0604020202020204" pitchFamily="34" charset="0"/>
              <a:buChar char="•"/>
              <a:defRPr sz="1600" kern="1200" baseline="0">
                <a:solidFill>
                  <a:schemeClr val="tx1"/>
                </a:solidFill>
                <a:latin typeface="+mn-lt"/>
                <a:ea typeface="+mn-ea"/>
                <a:cs typeface="+mn-cs"/>
              </a:defRPr>
            </a:lvl8pPr>
            <a:lvl9pPr marL="3886200" indent="-228600" algn="l" defTabSz="914400" rtl="0" eaLnBrk="1" latinLnBrk="0" hangingPunct="1">
              <a:lnSpc>
                <a:spcPct val="90000"/>
              </a:lnSpc>
              <a:spcBef>
                <a:spcPts val="600"/>
              </a:spcBef>
              <a:buFont typeface="Arial" panose="020B0604020202020204" pitchFamily="34" charset="0"/>
              <a:buChar char="•"/>
              <a:defRPr sz="1600" kern="1200" baseline="0">
                <a:solidFill>
                  <a:schemeClr val="tx1"/>
                </a:solidFill>
                <a:latin typeface="+mn-lt"/>
                <a:ea typeface="+mn-ea"/>
                <a:cs typeface="+mn-cs"/>
              </a:defRPr>
            </a:lvl9pPr>
          </a:lstStyle>
          <a:p>
            <a:pPr marL="0" indent="0">
              <a:spcBef>
                <a:spcPts val="500"/>
              </a:spcBef>
              <a:buFont typeface="Arial" panose="020B0604020202020204" pitchFamily="34" charset="0"/>
              <a:buNone/>
            </a:pPr>
            <a:r>
              <a:rPr lang="en-US">
                <a:latin typeface="SVN-Segoe Print" panose="020B0606040200020203" pitchFamily="34" charset="0"/>
              </a:rPr>
              <a:t>Tuỳ hỷ công đức:</a:t>
            </a:r>
          </a:p>
          <a:p>
            <a:pPr>
              <a:spcBef>
                <a:spcPts val="500"/>
              </a:spcBef>
            </a:pPr>
            <a:r>
              <a:rPr lang="vi-VN">
                <a:latin typeface="SVN-Segoe Print" panose="020B0606040200020203" pitchFamily="34" charset="0"/>
                <a:hlinkClick r:id="rId10"/>
              </a:rPr>
              <a:t>https://marketplace.visualstudio.com/items?itemName=formulahendry.auto-close-tag</a:t>
            </a:r>
            <a:endParaRPr lang="en-US">
              <a:latin typeface="SVN-Segoe Print" panose="020B0606040200020203" pitchFamily="34" charset="0"/>
            </a:endParaRPr>
          </a:p>
          <a:p>
            <a:pPr>
              <a:spcBef>
                <a:spcPts val="500"/>
              </a:spcBef>
            </a:pPr>
            <a:r>
              <a:rPr lang="vi-VN">
                <a:latin typeface="SVN-Segoe Print" panose="020B0606040200020203" pitchFamily="34" charset="0"/>
                <a:hlinkClick r:id="rId11"/>
              </a:rPr>
              <a:t>https://marketplace.visualstudio.com/items?itemName=formulahendry.auto-rename-tag</a:t>
            </a:r>
            <a:endParaRPr lang="en-US">
              <a:latin typeface="SVN-Segoe Print" panose="020B0606040200020203" pitchFamily="34" charset="0"/>
            </a:endParaRPr>
          </a:p>
          <a:p>
            <a:pPr>
              <a:spcBef>
                <a:spcPts val="500"/>
              </a:spcBef>
            </a:pPr>
            <a:r>
              <a:rPr lang="vi-VN">
                <a:latin typeface="SVN-Segoe Print" panose="020B0606040200020203" pitchFamily="34" charset="0"/>
                <a:hlinkClick r:id="rId12"/>
              </a:rPr>
              <a:t>https://marketplace.visualstudio.com/items?itemName=cipchk.ng-zorro-vscode</a:t>
            </a:r>
            <a:endParaRPr lang="en-US">
              <a:latin typeface="SVN-Segoe Print" panose="020B0606040200020203" pitchFamily="34" charset="0"/>
            </a:endParaRPr>
          </a:p>
          <a:p>
            <a:pPr>
              <a:spcBef>
                <a:spcPts val="500"/>
              </a:spcBef>
            </a:pPr>
            <a:r>
              <a:rPr lang="vi-VN">
                <a:latin typeface="SVN-Segoe Print" panose="020B0606040200020203" pitchFamily="34" charset="0"/>
                <a:hlinkClick r:id="rId13"/>
              </a:rPr>
              <a:t>https://marketplace.visualstudio.com/items?itemName=Syler.sass-indented</a:t>
            </a:r>
            <a:endParaRPr lang="en-US">
              <a:latin typeface="SVN-Segoe Print" panose="020B0606040200020203" pitchFamily="34" charset="0"/>
            </a:endParaRPr>
          </a:p>
          <a:p>
            <a:pPr>
              <a:spcBef>
                <a:spcPts val="500"/>
              </a:spcBef>
            </a:pPr>
            <a:r>
              <a:rPr lang="vi-VN">
                <a:latin typeface="SVN-Segoe Print" panose="020B0606040200020203" pitchFamily="34" charset="0"/>
                <a:hlinkClick r:id="rId14"/>
              </a:rPr>
              <a:t>https://marketplace.visualstudio.com/items?itemName=mrmlnc.vscode-scss</a:t>
            </a:r>
            <a:endParaRPr lang="en-US">
              <a:latin typeface="SVN-Segoe Print" panose="020B0606040200020203" pitchFamily="34" charset="0"/>
            </a:endParaRPr>
          </a:p>
        </p:txBody>
      </p:sp>
      <p:sp>
        <p:nvSpPr>
          <p:cNvPr id="6" name="Slide Number Placeholder 5">
            <a:extLst>
              <a:ext uri="{FF2B5EF4-FFF2-40B4-BE49-F238E27FC236}">
                <a16:creationId xmlns:a16="http://schemas.microsoft.com/office/drawing/2014/main" id="{681FFA86-9100-435E-83F2-3AEBB66D638F}"/>
              </a:ext>
            </a:extLst>
          </p:cNvPr>
          <p:cNvSpPr>
            <a:spLocks noGrp="1"/>
          </p:cNvSpPr>
          <p:nvPr>
            <p:ph type="sldNum" sz="quarter" idx="12"/>
          </p:nvPr>
        </p:nvSpPr>
        <p:spPr/>
        <p:txBody>
          <a:bodyPr/>
          <a:lstStyle/>
          <a:p>
            <a:fld id="{022B156B-59AE-415F-B24B-8756D48BB977}" type="slidenum">
              <a:rPr lang="en-US" smtClean="0"/>
              <a:pPr/>
              <a:t>152</a:t>
            </a:fld>
            <a:endParaRPr lang="en-US" dirty="0"/>
          </a:p>
        </p:txBody>
      </p:sp>
    </p:spTree>
    <p:extLst>
      <p:ext uri="{BB962C8B-B14F-4D97-AF65-F5344CB8AC3E}">
        <p14:creationId xmlns:p14="http://schemas.microsoft.com/office/powerpoint/2010/main" val="4221146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65212" y="692415"/>
            <a:ext cx="10058402" cy="647700"/>
          </a:xfrm>
        </p:spPr>
        <p:txBody>
          <a:bodyPr/>
          <a:lstStyle/>
          <a:p>
            <a:r>
              <a:rPr lang="en-US">
                <a:latin typeface="UTM Essendine Caps" panose="02040603050506020204" pitchFamily="18" charset="0"/>
              </a:rPr>
              <a:t>6. Phụ lục</a:t>
            </a:r>
            <a:endParaRPr>
              <a:latin typeface="UTM Essendine Caps" panose="02040603050506020204" pitchFamily="18" charset="0"/>
            </a:endParaRPr>
          </a:p>
        </p:txBody>
      </p:sp>
      <p:sp>
        <p:nvSpPr>
          <p:cNvPr id="14" name="Content Placeholder 13"/>
          <p:cNvSpPr>
            <a:spLocks noGrp="1"/>
          </p:cNvSpPr>
          <p:nvPr>
            <p:ph idx="1"/>
          </p:nvPr>
        </p:nvSpPr>
        <p:spPr>
          <a:xfrm>
            <a:off x="1065214" y="1612634"/>
            <a:ext cx="10058400" cy="4454057"/>
          </a:xfrm>
        </p:spPr>
        <p:txBody>
          <a:bodyPr>
            <a:normAutofit/>
          </a:bodyPr>
          <a:lstStyle/>
          <a:p>
            <a:pPr marL="0" indent="0">
              <a:buNone/>
            </a:pPr>
            <a:r>
              <a:rPr lang="en-US">
                <a:latin typeface="SVN-Segoe Print" panose="020B0606040200020203" pitchFamily="34" charset="0"/>
              </a:rPr>
              <a:t>Kiến thức Angular chuyên sâu theo lộ trình (48%):</a:t>
            </a:r>
          </a:p>
          <a:p>
            <a:pPr marL="0" indent="0">
              <a:buNone/>
            </a:pPr>
            <a:r>
              <a:rPr lang="vi-VN">
                <a:latin typeface="SVN-Segoe Print" panose="020B0606040200020203" pitchFamily="34" charset="0"/>
                <a:hlinkClick r:id="rId2"/>
              </a:rPr>
              <a:t>https://github.com/angular-vietnam/100-days-of-angular</a:t>
            </a:r>
            <a:endParaRPr lang="en-US">
              <a:latin typeface="SVN-Segoe Print" panose="020B0606040200020203" pitchFamily="34" charset="0"/>
            </a:endParaRPr>
          </a:p>
          <a:p>
            <a:pPr marL="0" indent="0">
              <a:buNone/>
            </a:pPr>
            <a:endParaRPr lang="en-US">
              <a:latin typeface="SVN-Segoe Print" panose="020B0606040200020203" pitchFamily="34" charset="0"/>
            </a:endParaRPr>
          </a:p>
          <a:p>
            <a:pPr marL="0" indent="0">
              <a:buNone/>
            </a:pPr>
            <a:r>
              <a:rPr lang="en-US">
                <a:latin typeface="SVN-Segoe Print" panose="020B0606040200020203" pitchFamily="34" charset="0"/>
              </a:rPr>
              <a:t>Source các ví dụ phần Angular Framework: </a:t>
            </a:r>
            <a:r>
              <a:rPr lang="en-US">
                <a:latin typeface="SVN-Segoe Print" panose="020B0606040200020203" pitchFamily="34" charset="0"/>
                <a:hlinkClick r:id="rId3"/>
              </a:rPr>
              <a:t>Github</a:t>
            </a:r>
            <a:endParaRPr lang="en-US">
              <a:latin typeface="SVN-Segoe Print" panose="020B0606040200020203" pitchFamily="34" charset="0"/>
            </a:endParaRPr>
          </a:p>
        </p:txBody>
      </p:sp>
      <p:sp>
        <p:nvSpPr>
          <p:cNvPr id="4" name="Slide Number Placeholder 3">
            <a:extLst>
              <a:ext uri="{FF2B5EF4-FFF2-40B4-BE49-F238E27FC236}">
                <a16:creationId xmlns:a16="http://schemas.microsoft.com/office/drawing/2014/main" id="{3B43490F-F627-45F4-8B0E-BE5608B86307}"/>
              </a:ext>
            </a:extLst>
          </p:cNvPr>
          <p:cNvSpPr>
            <a:spLocks noGrp="1"/>
          </p:cNvSpPr>
          <p:nvPr>
            <p:ph type="sldNum" sz="quarter" idx="12"/>
          </p:nvPr>
        </p:nvSpPr>
        <p:spPr/>
        <p:txBody>
          <a:bodyPr/>
          <a:lstStyle/>
          <a:p>
            <a:fld id="{022B156B-59AE-415F-B24B-8756D48BB977}" type="slidenum">
              <a:rPr lang="en-US" smtClean="0"/>
              <a:pPr/>
              <a:t>153</a:t>
            </a:fld>
            <a:endParaRPr lang="en-US" dirty="0"/>
          </a:p>
        </p:txBody>
      </p:sp>
    </p:spTree>
    <p:extLst>
      <p:ext uri="{BB962C8B-B14F-4D97-AF65-F5344CB8AC3E}">
        <p14:creationId xmlns:p14="http://schemas.microsoft.com/office/powerpoint/2010/main" val="56505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65212" y="692415"/>
            <a:ext cx="10058402" cy="647700"/>
          </a:xfrm>
        </p:spPr>
        <p:txBody>
          <a:bodyPr/>
          <a:lstStyle/>
          <a:p>
            <a:r>
              <a:rPr lang="en-US">
                <a:latin typeface="UTM Essendine Caps" panose="02040603050506020204" pitchFamily="18" charset="0"/>
              </a:rPr>
              <a:t>6. Phụ lục</a:t>
            </a:r>
            <a:endParaRPr>
              <a:latin typeface="UTM Essendine Caps" panose="02040603050506020204" pitchFamily="18" charset="0"/>
            </a:endParaRPr>
          </a:p>
        </p:txBody>
      </p:sp>
      <p:pic>
        <p:nvPicPr>
          <p:cNvPr id="3" name="Content Placeholder 2" descr="Angular Roadmap">
            <a:extLst>
              <a:ext uri="{FF2B5EF4-FFF2-40B4-BE49-F238E27FC236}">
                <a16:creationId xmlns:a16="http://schemas.microsoft.com/office/drawing/2014/main" id="{3AE2F116-BDBC-414A-9655-E58E61A0829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230443" y="927501"/>
            <a:ext cx="3383845" cy="5002998"/>
          </a:xfrm>
        </p:spPr>
      </p:pic>
      <p:sp>
        <p:nvSpPr>
          <p:cNvPr id="4" name="TextBox 3">
            <a:extLst>
              <a:ext uri="{FF2B5EF4-FFF2-40B4-BE49-F238E27FC236}">
                <a16:creationId xmlns:a16="http://schemas.microsoft.com/office/drawing/2014/main" id="{9923EE02-CC9B-4E67-A0C5-B5CEF1097D94}"/>
              </a:ext>
            </a:extLst>
          </p:cNvPr>
          <p:cNvSpPr txBox="1"/>
          <p:nvPr/>
        </p:nvSpPr>
        <p:spPr>
          <a:xfrm>
            <a:off x="1811215" y="3105834"/>
            <a:ext cx="4066344" cy="646331"/>
          </a:xfrm>
          <a:prstGeom prst="rect">
            <a:avLst/>
          </a:prstGeom>
          <a:noFill/>
        </p:spPr>
        <p:txBody>
          <a:bodyPr wrap="square" rtlCol="0">
            <a:spAutoFit/>
          </a:bodyPr>
          <a:lstStyle/>
          <a:p>
            <a:pPr algn="ctr"/>
            <a:r>
              <a:rPr lang="en-US" sz="3600">
                <a:latin typeface="SVN-Segoe Print" panose="020B0606040200020203"/>
              </a:rPr>
              <a:t>Angular Roadmap</a:t>
            </a:r>
          </a:p>
        </p:txBody>
      </p:sp>
      <p:sp>
        <p:nvSpPr>
          <p:cNvPr id="6" name="Slide Number Placeholder 5">
            <a:extLst>
              <a:ext uri="{FF2B5EF4-FFF2-40B4-BE49-F238E27FC236}">
                <a16:creationId xmlns:a16="http://schemas.microsoft.com/office/drawing/2014/main" id="{37FBA94A-7295-4BD4-AE52-BA80AD6A2237}"/>
              </a:ext>
            </a:extLst>
          </p:cNvPr>
          <p:cNvSpPr>
            <a:spLocks noGrp="1"/>
          </p:cNvSpPr>
          <p:nvPr>
            <p:ph type="sldNum" sz="quarter" idx="12"/>
          </p:nvPr>
        </p:nvSpPr>
        <p:spPr/>
        <p:txBody>
          <a:bodyPr/>
          <a:lstStyle/>
          <a:p>
            <a:fld id="{022B156B-59AE-415F-B24B-8756D48BB977}" type="slidenum">
              <a:rPr lang="en-US" smtClean="0"/>
              <a:pPr/>
              <a:t>154</a:t>
            </a:fld>
            <a:endParaRPr lang="en-US" dirty="0"/>
          </a:p>
        </p:txBody>
      </p:sp>
    </p:spTree>
    <p:extLst>
      <p:ext uri="{BB962C8B-B14F-4D97-AF65-F5344CB8AC3E}">
        <p14:creationId xmlns:p14="http://schemas.microsoft.com/office/powerpoint/2010/main" val="1094653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000BF7-9B89-4E75-85B1-52EC72406367}"/>
              </a:ext>
            </a:extLst>
          </p:cNvPr>
          <p:cNvSpPr>
            <a:spLocks noGrp="1"/>
          </p:cNvSpPr>
          <p:nvPr>
            <p:ph type="title"/>
          </p:nvPr>
        </p:nvSpPr>
        <p:spPr>
          <a:xfrm>
            <a:off x="3218071" y="2351494"/>
            <a:ext cx="6858002" cy="1828800"/>
          </a:xfrm>
        </p:spPr>
        <p:txBody>
          <a:bodyPr>
            <a:normAutofit/>
          </a:bodyPr>
          <a:lstStyle/>
          <a:p>
            <a:pPr algn="ctr"/>
            <a:r>
              <a:rPr lang="en-US">
                <a:latin typeface="SVN-Segoe Print"/>
                <a:cs typeface="Arial" panose="020B0604020202020204" pitchFamily="34" charset="0"/>
              </a:rPr>
              <a:t>Tạm hết rồi đấy!</a:t>
            </a:r>
            <a:br>
              <a:rPr lang="en-US">
                <a:latin typeface="SVN-Segoe Print"/>
                <a:cs typeface="Arial" panose="020B0604020202020204" pitchFamily="34" charset="0"/>
              </a:rPr>
            </a:br>
            <a:r>
              <a:rPr lang="en-US">
                <a:latin typeface="SVN-Segoe Print"/>
                <a:cs typeface="Arial" panose="020B0604020202020204" pitchFamily="34" charset="0"/>
              </a:rPr>
              <a:t>Chúc bạn thành công! 😁</a:t>
            </a:r>
          </a:p>
        </p:txBody>
      </p:sp>
    </p:spTree>
    <p:extLst>
      <p:ext uri="{BB962C8B-B14F-4D97-AF65-F5344CB8AC3E}">
        <p14:creationId xmlns:p14="http://schemas.microsoft.com/office/powerpoint/2010/main" val="990015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i.3. Kiểu dữ liệu TypeScript</a:t>
            </a:r>
          </a:p>
        </p:txBody>
      </p:sp>
      <p:sp>
        <p:nvSpPr>
          <p:cNvPr id="3" name="Content Placeholder 2">
            <a:extLst>
              <a:ext uri="{FF2B5EF4-FFF2-40B4-BE49-F238E27FC236}">
                <a16:creationId xmlns:a16="http://schemas.microsoft.com/office/drawing/2014/main" id="{7B135F0B-3916-47D2-979E-3EBD9250EA47}"/>
              </a:ext>
            </a:extLst>
          </p:cNvPr>
          <p:cNvSpPr>
            <a:spLocks noGrp="1"/>
          </p:cNvSpPr>
          <p:nvPr>
            <p:ph sz="half" idx="1"/>
          </p:nvPr>
        </p:nvSpPr>
        <p:spPr>
          <a:xfrm>
            <a:off x="1065211" y="1825625"/>
            <a:ext cx="10058401" cy="4003675"/>
          </a:xfrm>
        </p:spPr>
        <p:txBody>
          <a:bodyPr>
            <a:normAutofit/>
          </a:bodyPr>
          <a:lstStyle/>
          <a:p>
            <a:r>
              <a:rPr lang="en-US"/>
              <a:t>Các type của TS:</a:t>
            </a:r>
            <a:br>
              <a:rPr lang="en-US"/>
            </a:br>
            <a:r>
              <a:rPr lang="en-US"/>
              <a:t>- string		- number		- boolean</a:t>
            </a:r>
            <a:br>
              <a:rPr lang="en-US"/>
            </a:br>
            <a:r>
              <a:rPr lang="en-US"/>
              <a:t>- null		- undefined		- void	</a:t>
            </a:r>
            <a:br>
              <a:rPr lang="en-US"/>
            </a:br>
            <a:br>
              <a:rPr lang="en-US"/>
            </a:br>
            <a:r>
              <a:rPr lang="en-US"/>
              <a:t>- Array&lt;</a:t>
            </a:r>
            <a:r>
              <a:rPr lang="en-US" b="1"/>
              <a:t>T</a:t>
            </a:r>
            <a:r>
              <a:rPr lang="en-US"/>
              <a:t>&gt; với </a:t>
            </a:r>
            <a:r>
              <a:rPr lang="en-US" b="1"/>
              <a:t>T</a:t>
            </a:r>
            <a:r>
              <a:rPr lang="en-US"/>
              <a:t> là các kiểu trên, tương đương cách viết </a:t>
            </a:r>
            <a:r>
              <a:rPr lang="en-US" b="1"/>
              <a:t>T</a:t>
            </a:r>
            <a:r>
              <a:rPr lang="en-US"/>
              <a:t>[</a:t>
            </a:r>
            <a:r>
              <a:rPr lang="en-US" sz="1100"/>
              <a:t> </a:t>
            </a:r>
            <a:r>
              <a:rPr lang="en-US"/>
              <a:t>]</a:t>
            </a:r>
            <a:br>
              <a:rPr lang="en-US"/>
            </a:br>
            <a:br>
              <a:rPr lang="en-US"/>
            </a:br>
            <a:r>
              <a:rPr lang="en-US"/>
              <a:t>- Tuple: </a:t>
            </a:r>
            <a:r>
              <a:rPr lang="en-US" b="1"/>
              <a:t>[ T1, T2, …, Tn ]</a:t>
            </a:r>
            <a:br>
              <a:rPr lang="en-US" b="1"/>
            </a:br>
            <a:r>
              <a:rPr lang="en-US"/>
              <a:t>“tuple” biểu diễn thông tin của một mảng với các kiểu dữ liệu đã biết, chúng ta sẽ đặt các kiểu dữ liệu mong muốn vào các index của mảng và khi sử dụng ta sẽ phải tuân theo thứ tự kiểu dữ liệu trong mảng.</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16</a:t>
            </a:fld>
            <a:endParaRPr lang="en-US"/>
          </a:p>
        </p:txBody>
      </p:sp>
    </p:spTree>
    <p:extLst>
      <p:ext uri="{BB962C8B-B14F-4D97-AF65-F5344CB8AC3E}">
        <p14:creationId xmlns:p14="http://schemas.microsoft.com/office/powerpoint/2010/main" val="3192097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i.3. Kiểu dữ liệu TypeScript</a:t>
            </a:r>
          </a:p>
        </p:txBody>
      </p:sp>
      <p:sp>
        <p:nvSpPr>
          <p:cNvPr id="3" name="Content Placeholder 2">
            <a:extLst>
              <a:ext uri="{FF2B5EF4-FFF2-40B4-BE49-F238E27FC236}">
                <a16:creationId xmlns:a16="http://schemas.microsoft.com/office/drawing/2014/main" id="{7B135F0B-3916-47D2-979E-3EBD9250EA47}"/>
              </a:ext>
            </a:extLst>
          </p:cNvPr>
          <p:cNvSpPr>
            <a:spLocks noGrp="1"/>
          </p:cNvSpPr>
          <p:nvPr>
            <p:ph sz="half" idx="1"/>
          </p:nvPr>
        </p:nvSpPr>
        <p:spPr>
          <a:xfrm>
            <a:off x="1065211" y="1825625"/>
            <a:ext cx="10058401" cy="4003675"/>
          </a:xfrm>
        </p:spPr>
        <p:txBody>
          <a:bodyPr/>
          <a:lstStyle/>
          <a:p>
            <a:r>
              <a:rPr lang="en-US"/>
              <a:t>Các type của TS:</a:t>
            </a:r>
            <a:br>
              <a:rPr lang="en-US"/>
            </a:br>
            <a:r>
              <a:rPr lang="en-US"/>
              <a:t>- </a:t>
            </a:r>
            <a:r>
              <a:rPr lang="en-US" b="1"/>
              <a:t>any</a:t>
            </a:r>
            <a:r>
              <a:rPr lang="en-US"/>
              <a:t>: làm cho TS “thoải mái” như JS, nên hạn chế dùng tối đa,</a:t>
            </a:r>
            <a:br>
              <a:rPr lang="en-US"/>
            </a:br>
            <a:r>
              <a:rPr lang="en-US"/>
              <a:t>“any” cho phép thực hiện bất kỳ operation nào,</a:t>
            </a:r>
            <a:br>
              <a:rPr lang="en-US"/>
            </a:br>
            <a:r>
              <a:rPr lang="en-US"/>
              <a:t>VD: </a:t>
            </a:r>
            <a:r>
              <a:rPr lang="en-US" sz="2000" b="1">
                <a:solidFill>
                  <a:schemeClr val="bg2">
                    <a:lumMod val="50000"/>
                  </a:schemeClr>
                </a:solidFill>
                <a:latin typeface="Courier New" panose="02070309020205020404" pitchFamily="49" charset="0"/>
                <a:cs typeface="Courier New" panose="02070309020205020404" pitchFamily="49" charset="0"/>
              </a:rPr>
              <a:t>a.foo() ; a[0]</a:t>
            </a:r>
            <a:br>
              <a:rPr lang="en-US"/>
            </a:br>
            <a:br>
              <a:rPr lang="en-US"/>
            </a:br>
            <a:r>
              <a:rPr lang="en-US"/>
              <a:t>- </a:t>
            </a:r>
            <a:r>
              <a:rPr lang="en-US" b="1"/>
              <a:t>unknown</a:t>
            </a:r>
            <a:r>
              <a:rPr lang="en-US"/>
              <a:t>: khá  tương đồng “any”, cho phép gán giá trị bất kỳ,</a:t>
            </a:r>
            <a:br>
              <a:rPr lang="en-US"/>
            </a:br>
            <a:r>
              <a:rPr lang="en-US"/>
              <a:t>nhưng “unknown” KHÔNG cho phép thực hiện bất kỳ operation nào,</a:t>
            </a:r>
            <a:br>
              <a:rPr lang="en-US"/>
            </a:br>
            <a:r>
              <a:rPr lang="en-US"/>
              <a:t>để thực hiện các operation, trước tiên cần kiểm tra type của biến,</a:t>
            </a:r>
            <a:br>
              <a:rPr lang="en-US"/>
            </a:br>
            <a:r>
              <a:rPr lang="en-US"/>
              <a:t>VD: </a:t>
            </a:r>
            <a:r>
              <a:rPr lang="en-US" sz="2000" b="1">
                <a:solidFill>
                  <a:schemeClr val="bg2">
                    <a:lumMod val="50000"/>
                  </a:schemeClr>
                </a:solidFill>
                <a:latin typeface="Courier New" panose="02070309020205020404" pitchFamily="49" charset="0"/>
                <a:cs typeface="Courier New" panose="02070309020205020404" pitchFamily="49" charset="0"/>
              </a:rPr>
              <a:t>if (typeof value === "number") { … }</a:t>
            </a:r>
            <a:br>
              <a:rPr lang="en-US" sz="2000" b="1">
                <a:solidFill>
                  <a:schemeClr val="bg2">
                    <a:lumMod val="50000"/>
                  </a:schemeClr>
                </a:solidFill>
                <a:latin typeface="Courier New" panose="02070309020205020404" pitchFamily="49" charset="0"/>
                <a:cs typeface="Courier New" panose="02070309020205020404" pitchFamily="49" charset="0"/>
              </a:rPr>
            </a:br>
            <a:r>
              <a:rPr lang="en-US" sz="2000" b="1">
                <a:solidFill>
                  <a:schemeClr val="bg2">
                    <a:lumMod val="50000"/>
                  </a:schemeClr>
                </a:solidFill>
                <a:latin typeface="Courier New" panose="02070309020205020404" pitchFamily="49" charset="0"/>
                <a:cs typeface="Courier New" panose="02070309020205020404" pitchFamily="49" charset="0"/>
              </a:rPr>
              <a:t>if (value instanceOf Xyz) { … }</a:t>
            </a:r>
            <a:endParaRPr lang="en-US" b="1">
              <a:solidFill>
                <a:schemeClr val="bg2">
                  <a:lumMod val="50000"/>
                </a:schemeClr>
              </a:solidFill>
              <a:latin typeface="Courier New" panose="02070309020205020404" pitchFamily="49" charset="0"/>
              <a:cs typeface="Courier New" panose="02070309020205020404" pitchFamily="49" charset="0"/>
            </a:endParaRP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17</a:t>
            </a:fld>
            <a:endParaRPr lang="en-US"/>
          </a:p>
        </p:txBody>
      </p:sp>
    </p:spTree>
    <p:extLst>
      <p:ext uri="{BB962C8B-B14F-4D97-AF65-F5344CB8AC3E}">
        <p14:creationId xmlns:p14="http://schemas.microsoft.com/office/powerpoint/2010/main" val="1424139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i.3. Kiểu dữ liệu TypeScript</a:t>
            </a:r>
          </a:p>
        </p:txBody>
      </p:sp>
      <p:sp>
        <p:nvSpPr>
          <p:cNvPr id="3" name="Content Placeholder 2">
            <a:extLst>
              <a:ext uri="{FF2B5EF4-FFF2-40B4-BE49-F238E27FC236}">
                <a16:creationId xmlns:a16="http://schemas.microsoft.com/office/drawing/2014/main" id="{7B135F0B-3916-47D2-979E-3EBD9250EA47}"/>
              </a:ext>
            </a:extLst>
          </p:cNvPr>
          <p:cNvSpPr>
            <a:spLocks noGrp="1"/>
          </p:cNvSpPr>
          <p:nvPr>
            <p:ph sz="half" idx="1"/>
          </p:nvPr>
        </p:nvSpPr>
        <p:spPr>
          <a:xfrm>
            <a:off x="1065211" y="1825625"/>
            <a:ext cx="10058401" cy="4003675"/>
          </a:xfrm>
        </p:spPr>
        <p:txBody>
          <a:bodyPr/>
          <a:lstStyle/>
          <a:p>
            <a:r>
              <a:rPr lang="en-US"/>
              <a:t>Các type của TS:</a:t>
            </a:r>
            <a:br>
              <a:rPr lang="en-US"/>
            </a:br>
            <a:r>
              <a:rPr lang="en-US"/>
              <a:t>- </a:t>
            </a:r>
            <a:r>
              <a:rPr lang="en-US" b="1"/>
              <a:t>never</a:t>
            </a:r>
            <a:r>
              <a:rPr lang="en-US"/>
              <a:t>: có nghĩa giá trị đó chắc chắn sẽ không xảy ra,</a:t>
            </a:r>
            <a:br>
              <a:rPr lang="en-US"/>
            </a:br>
            <a:r>
              <a:rPr lang="en-US"/>
              <a:t>VD: một vòng lặp vô hạn không bao giờ lỗi</a:t>
            </a:r>
            <a:br>
              <a:rPr lang="en-US"/>
            </a:br>
            <a:br>
              <a:rPr lang="en-US"/>
            </a:br>
            <a:br>
              <a:rPr lang="en-US"/>
            </a:br>
            <a:br>
              <a:rPr lang="en-US"/>
            </a:br>
            <a:br>
              <a:rPr lang="en-US"/>
            </a:br>
            <a:endParaRPr lang="en-US"/>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18</a:t>
            </a:fld>
            <a:endParaRPr lang="en-US"/>
          </a:p>
        </p:txBody>
      </p:sp>
      <p:pic>
        <p:nvPicPr>
          <p:cNvPr id="6" name="Picture 5">
            <a:extLst>
              <a:ext uri="{FF2B5EF4-FFF2-40B4-BE49-F238E27FC236}">
                <a16:creationId xmlns:a16="http://schemas.microsoft.com/office/drawing/2014/main" id="{2CBCF3F0-0FAD-4609-8240-14D09C37E692}"/>
              </a:ext>
            </a:extLst>
          </p:cNvPr>
          <p:cNvPicPr>
            <a:picLocks noChangeAspect="1"/>
          </p:cNvPicPr>
          <p:nvPr/>
        </p:nvPicPr>
        <p:blipFill>
          <a:blip r:embed="rId2"/>
          <a:stretch>
            <a:fillRect/>
          </a:stretch>
        </p:blipFill>
        <p:spPr>
          <a:xfrm>
            <a:off x="1565911" y="3090799"/>
            <a:ext cx="3972565" cy="1147093"/>
          </a:xfrm>
          <a:prstGeom prst="rect">
            <a:avLst/>
          </a:prstGeom>
        </p:spPr>
      </p:pic>
    </p:spTree>
    <p:extLst>
      <p:ext uri="{BB962C8B-B14F-4D97-AF65-F5344CB8AC3E}">
        <p14:creationId xmlns:p14="http://schemas.microsoft.com/office/powerpoint/2010/main" val="175585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i.3. Kiểu dữ liệu TypeScript</a:t>
            </a:r>
          </a:p>
        </p:txBody>
      </p:sp>
      <p:sp>
        <p:nvSpPr>
          <p:cNvPr id="3" name="Content Placeholder 2">
            <a:extLst>
              <a:ext uri="{FF2B5EF4-FFF2-40B4-BE49-F238E27FC236}">
                <a16:creationId xmlns:a16="http://schemas.microsoft.com/office/drawing/2014/main" id="{7B135F0B-3916-47D2-979E-3EBD9250EA47}"/>
              </a:ext>
            </a:extLst>
          </p:cNvPr>
          <p:cNvSpPr>
            <a:spLocks noGrp="1"/>
          </p:cNvSpPr>
          <p:nvPr>
            <p:ph sz="half" idx="1"/>
          </p:nvPr>
        </p:nvSpPr>
        <p:spPr>
          <a:xfrm>
            <a:off x="1065211" y="1825625"/>
            <a:ext cx="10058401" cy="4003675"/>
          </a:xfrm>
        </p:spPr>
        <p:txBody>
          <a:bodyPr/>
          <a:lstStyle/>
          <a:p>
            <a:r>
              <a:rPr lang="en-US"/>
              <a:t>Các type của TS:</a:t>
            </a:r>
            <a:br>
              <a:rPr lang="en-US"/>
            </a:br>
            <a:r>
              <a:rPr lang="en-US"/>
              <a:t>- </a:t>
            </a:r>
            <a:r>
              <a:rPr lang="en-US" b="1"/>
              <a:t>object</a:t>
            </a:r>
            <a:r>
              <a:rPr lang="en-US"/>
              <a:t>: thường được định nghĩa bởi Type / Interface / Class</a:t>
            </a:r>
            <a:br>
              <a:rPr lang="en-US"/>
            </a:br>
            <a:r>
              <a:rPr lang="en-US"/>
              <a:t>+ “</a:t>
            </a:r>
            <a:r>
              <a:rPr lang="en-US" b="1"/>
              <a:t>Type</a:t>
            </a:r>
            <a:r>
              <a:rPr lang="en-US"/>
              <a:t>” và “</a:t>
            </a:r>
            <a:r>
              <a:rPr lang="en-US" b="1"/>
              <a:t>Interface</a:t>
            </a:r>
            <a:r>
              <a:rPr lang="en-US"/>
              <a:t>” khá tương đồng</a:t>
            </a:r>
            <a:br>
              <a:rPr lang="en-US"/>
            </a:br>
            <a:r>
              <a:rPr lang="en-US"/>
              <a:t>+ Đối với “</a:t>
            </a:r>
            <a:r>
              <a:rPr lang="en-US" b="1"/>
              <a:t>Class</a:t>
            </a:r>
            <a:r>
              <a:rPr lang="en-US"/>
              <a:t>”, bạn cần có một số kiến thức cơ bản về OOP, ví dụ như constructor, implements, extends</a:t>
            </a:r>
            <a:br>
              <a:rPr lang="en-US"/>
            </a:br>
            <a:r>
              <a:rPr lang="en-US"/>
              <a:t>+ Type / Interface / Class được xây dựng từ các Property, Property có thể bị bắt buộc hoặc không bắt buộc. Đối với Property không bắt buộc, cú pháp sẽ là </a:t>
            </a:r>
            <a:r>
              <a:rPr lang="en-US" sz="2000" b="1">
                <a:solidFill>
                  <a:schemeClr val="bg2">
                    <a:lumMod val="50000"/>
                  </a:schemeClr>
                </a:solidFill>
                <a:latin typeface="Courier New" panose="02070309020205020404" pitchFamily="49" charset="0"/>
                <a:cs typeface="Courier New" panose="02070309020205020404" pitchFamily="49" charset="0"/>
              </a:rPr>
              <a:t>&lt;propertyName&gt;?: &lt;type&gt;</a:t>
            </a:r>
            <a:br>
              <a:rPr lang="en-US">
                <a:solidFill>
                  <a:schemeClr val="bg2">
                    <a:lumMod val="50000"/>
                  </a:schemeClr>
                </a:solidFill>
                <a:latin typeface="Courier New" panose="02070309020205020404" pitchFamily="49" charset="0"/>
                <a:cs typeface="Courier New" panose="02070309020205020404" pitchFamily="49" charset="0"/>
              </a:rPr>
            </a:br>
            <a:r>
              <a:rPr lang="en-US"/>
              <a:t>+ Việc định nghĩa cho object giúp IDE gợi ý các properties khi đang code, tránh sai sót</a:t>
            </a:r>
            <a:endParaRPr lang="en-US">
              <a:solidFill>
                <a:schemeClr val="bg2">
                  <a:lumMod val="50000"/>
                </a:schemeClr>
              </a:solidFill>
              <a:latin typeface="Courier New" panose="02070309020205020404" pitchFamily="49" charset="0"/>
              <a:cs typeface="Courier New" panose="02070309020205020404" pitchFamily="49" charset="0"/>
            </a:endParaRP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19</a:t>
            </a:fld>
            <a:endParaRPr lang="en-US"/>
          </a:p>
        </p:txBody>
      </p:sp>
    </p:spTree>
    <p:extLst>
      <p:ext uri="{BB962C8B-B14F-4D97-AF65-F5344CB8AC3E}">
        <p14:creationId xmlns:p14="http://schemas.microsoft.com/office/powerpoint/2010/main" val="136426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latin typeface="UTM Essendine Caps" panose="02040603050506020204" pitchFamily="18" charset="0"/>
              </a:rPr>
              <a:t>Mục Lục</a:t>
            </a:r>
            <a:endParaRPr>
              <a:latin typeface="UTM Essendine Caps" panose="02040603050506020204" pitchFamily="18" charset="0"/>
            </a:endParaRPr>
          </a:p>
        </p:txBody>
      </p:sp>
      <p:sp>
        <p:nvSpPr>
          <p:cNvPr id="14" name="Content Placeholder 13"/>
          <p:cNvSpPr>
            <a:spLocks noGrp="1"/>
          </p:cNvSpPr>
          <p:nvPr>
            <p:ph idx="1"/>
          </p:nvPr>
        </p:nvSpPr>
        <p:spPr/>
        <p:txBody>
          <a:bodyPr/>
          <a:lstStyle/>
          <a:p>
            <a:pPr marL="457200" indent="-457200">
              <a:buFont typeface="+mj-lt"/>
              <a:buAutoNum type="arabicPeriod"/>
            </a:pPr>
            <a:r>
              <a:rPr lang="en-US">
                <a:latin typeface="SVN-Segoe Print" panose="020B0606040200020203" pitchFamily="34" charset="0"/>
              </a:rPr>
              <a:t>Kiến thức</a:t>
            </a:r>
          </a:p>
          <a:p>
            <a:pPr marL="457200" indent="-457200">
              <a:buFont typeface="+mj-lt"/>
              <a:buAutoNum type="arabicPeriod"/>
            </a:pPr>
            <a:r>
              <a:rPr lang="en-US">
                <a:latin typeface="SVN-Segoe Print" panose="020B0606040200020203" pitchFamily="34" charset="0"/>
              </a:rPr>
              <a:t>Kỹ năng</a:t>
            </a:r>
          </a:p>
          <a:p>
            <a:pPr marL="457200" indent="-457200">
              <a:buFont typeface="+mj-lt"/>
              <a:buAutoNum type="arabicPeriod"/>
            </a:pPr>
            <a:r>
              <a:rPr lang="en-US">
                <a:latin typeface="SVN-Segoe Print" panose="020B0606040200020203" pitchFamily="34" charset="0"/>
              </a:rPr>
              <a:t>Angular Framework</a:t>
            </a:r>
          </a:p>
          <a:p>
            <a:pPr marL="457200" indent="-457200">
              <a:buFont typeface="+mj-lt"/>
              <a:buAutoNum type="arabicPeriod"/>
            </a:pPr>
            <a:r>
              <a:rPr lang="en-US">
                <a:latin typeface="SVN-Segoe Print" panose="020B0606040200020203" pitchFamily="34" charset="0"/>
              </a:rPr>
              <a:t>Code styles khuyên dùng</a:t>
            </a:r>
          </a:p>
          <a:p>
            <a:pPr marL="457200" indent="-457200">
              <a:buFont typeface="+mj-lt"/>
              <a:buAutoNum type="arabicPeriod"/>
            </a:pPr>
            <a:r>
              <a:rPr lang="en-US">
                <a:latin typeface="SVN-Segoe Print" panose="020B0606040200020203" pitchFamily="34" charset="0"/>
              </a:rPr>
              <a:t>Một số bài luyện tập JS/TS</a:t>
            </a:r>
          </a:p>
          <a:p>
            <a:pPr marL="457200" indent="-457200">
              <a:buFont typeface="+mj-lt"/>
              <a:buAutoNum type="arabicPeriod"/>
            </a:pPr>
            <a:r>
              <a:rPr lang="en-US">
                <a:latin typeface="SVN-Segoe Print" panose="020B0606040200020203" pitchFamily="34" charset="0"/>
              </a:rPr>
              <a:t>Phụ lục</a:t>
            </a:r>
          </a:p>
        </p:txBody>
      </p:sp>
      <p:sp>
        <p:nvSpPr>
          <p:cNvPr id="4" name="Slide Number Placeholder 3">
            <a:extLst>
              <a:ext uri="{FF2B5EF4-FFF2-40B4-BE49-F238E27FC236}">
                <a16:creationId xmlns:a16="http://schemas.microsoft.com/office/drawing/2014/main" id="{4BF21949-EB80-4365-99D9-A2645040E567}"/>
              </a:ext>
            </a:extLst>
          </p:cNvPr>
          <p:cNvSpPr>
            <a:spLocks noGrp="1"/>
          </p:cNvSpPr>
          <p:nvPr>
            <p:ph type="sldNum" sz="quarter" idx="12"/>
          </p:nvPr>
        </p:nvSpPr>
        <p:spPr/>
        <p:txBody>
          <a:bodyPr/>
          <a:lstStyle/>
          <a:p>
            <a:fld id="{022B156B-59AE-415F-B24B-8756D48BB977}" type="slidenum">
              <a:rPr lang="en-US" smtClean="0"/>
              <a:pPr/>
              <a:t>2</a:t>
            </a:fld>
            <a:endParaRPr lang="en-US" dirty="0"/>
          </a:p>
        </p:txBody>
      </p:sp>
    </p:spTree>
    <p:extLst>
      <p:ext uri="{BB962C8B-B14F-4D97-AF65-F5344CB8AC3E}">
        <p14:creationId xmlns:p14="http://schemas.microsoft.com/office/powerpoint/2010/main" val="3081074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i.3. Kiểu dữ liệu TypeScript</a:t>
            </a:r>
          </a:p>
        </p:txBody>
      </p:sp>
      <p:sp>
        <p:nvSpPr>
          <p:cNvPr id="3" name="Content Placeholder 2">
            <a:extLst>
              <a:ext uri="{FF2B5EF4-FFF2-40B4-BE49-F238E27FC236}">
                <a16:creationId xmlns:a16="http://schemas.microsoft.com/office/drawing/2014/main" id="{7B135F0B-3916-47D2-979E-3EBD9250EA47}"/>
              </a:ext>
            </a:extLst>
          </p:cNvPr>
          <p:cNvSpPr>
            <a:spLocks noGrp="1"/>
          </p:cNvSpPr>
          <p:nvPr>
            <p:ph sz="half" idx="1"/>
          </p:nvPr>
        </p:nvSpPr>
        <p:spPr>
          <a:xfrm>
            <a:off x="1065211" y="1825625"/>
            <a:ext cx="10058401" cy="4003675"/>
          </a:xfrm>
        </p:spPr>
        <p:txBody>
          <a:bodyPr>
            <a:normAutofit/>
          </a:bodyPr>
          <a:lstStyle/>
          <a:p>
            <a:r>
              <a:rPr lang="en-US"/>
              <a:t>Các type của TS:</a:t>
            </a:r>
            <a:br>
              <a:rPr lang="en-US"/>
            </a:br>
            <a:r>
              <a:rPr lang="en-US"/>
              <a:t>- </a:t>
            </a:r>
            <a:r>
              <a:rPr lang="en-US" b="1"/>
              <a:t>object</a:t>
            </a:r>
            <a:r>
              <a:rPr lang="en-US"/>
              <a:t>:</a:t>
            </a:r>
            <a:br>
              <a:rPr lang="en-US"/>
            </a:br>
            <a:r>
              <a:rPr lang="en-US"/>
              <a:t>+ Type / Interface không có </a:t>
            </a:r>
            <a:r>
              <a:rPr lang="en-US" b="1"/>
              <a:t>constructor</a:t>
            </a:r>
            <a:r>
              <a:rPr lang="en-US"/>
              <a:t>, khi tạo một biến sẽ khó khăn trong việc khởi tạo giá trị ban đầu nếu số lượng properties nhiều</a:t>
            </a:r>
            <a:br>
              <a:rPr lang="en-US"/>
            </a:br>
            <a:r>
              <a:rPr lang="en-US"/>
              <a:t>=&gt; Dùng </a:t>
            </a:r>
            <a:r>
              <a:rPr lang="en-US" b="1"/>
              <a:t>class, </a:t>
            </a:r>
            <a:r>
              <a:rPr lang="en-US"/>
              <a:t>có thể khởi tạo nhanh giá trị của biến bằng </a:t>
            </a:r>
            <a:r>
              <a:rPr lang="en-US" b="1"/>
              <a:t>new</a:t>
            </a:r>
            <a:br>
              <a:rPr lang="en-US" b="1"/>
            </a:br>
            <a:br>
              <a:rPr lang="en-US" b="1"/>
            </a:br>
            <a:r>
              <a:rPr lang="en-US"/>
              <a:t>+ Class không viết </a:t>
            </a:r>
            <a:r>
              <a:rPr lang="en-US" b="1"/>
              <a:t>constructor</a:t>
            </a:r>
            <a:r>
              <a:rPr lang="en-US"/>
              <a:t> có được không?</a:t>
            </a:r>
            <a:br>
              <a:rPr lang="en-US"/>
            </a:br>
            <a:r>
              <a:rPr lang="en-US"/>
              <a:t>Được nhưng không nên, khi không có </a:t>
            </a:r>
            <a:r>
              <a:rPr lang="en-US" b="1"/>
              <a:t>constructor</a:t>
            </a:r>
            <a:r>
              <a:rPr lang="en-US"/>
              <a:t> mà sử dụng </a:t>
            </a:r>
            <a:r>
              <a:rPr lang="en-US" b="1"/>
              <a:t>new</a:t>
            </a:r>
            <a:r>
              <a:rPr lang="en-US"/>
              <a:t>, các </a:t>
            </a:r>
            <a:r>
              <a:rPr lang="en-US" b="1"/>
              <a:t>properties</a:t>
            </a:r>
            <a:r>
              <a:rPr lang="en-US"/>
              <a:t> sẽ được khởi tạo giá trị ban đầu là </a:t>
            </a:r>
            <a:r>
              <a:rPr lang="en-US" b="1"/>
              <a:t>null</a:t>
            </a:r>
            <a:r>
              <a:rPr lang="en-US"/>
              <a:t>.</a:t>
            </a:r>
            <a:endParaRPr lang="en-US" b="1">
              <a:solidFill>
                <a:schemeClr val="bg2">
                  <a:lumMod val="50000"/>
                </a:schemeClr>
              </a:solidFill>
              <a:latin typeface="Courier New" panose="02070309020205020404" pitchFamily="49" charset="0"/>
              <a:cs typeface="Courier New" panose="02070309020205020404" pitchFamily="49" charset="0"/>
            </a:endParaRP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20</a:t>
            </a:fld>
            <a:endParaRPr lang="en-US"/>
          </a:p>
        </p:txBody>
      </p:sp>
    </p:spTree>
    <p:extLst>
      <p:ext uri="{BB962C8B-B14F-4D97-AF65-F5344CB8AC3E}">
        <p14:creationId xmlns:p14="http://schemas.microsoft.com/office/powerpoint/2010/main" val="2905430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i.3. Kiểu dữ liệu TypeScript</a:t>
            </a:r>
          </a:p>
        </p:txBody>
      </p:sp>
      <p:sp>
        <p:nvSpPr>
          <p:cNvPr id="3" name="Content Placeholder 2">
            <a:extLst>
              <a:ext uri="{FF2B5EF4-FFF2-40B4-BE49-F238E27FC236}">
                <a16:creationId xmlns:a16="http://schemas.microsoft.com/office/drawing/2014/main" id="{7B135F0B-3916-47D2-979E-3EBD9250EA47}"/>
              </a:ext>
            </a:extLst>
          </p:cNvPr>
          <p:cNvSpPr>
            <a:spLocks noGrp="1"/>
          </p:cNvSpPr>
          <p:nvPr>
            <p:ph sz="half" idx="1"/>
          </p:nvPr>
        </p:nvSpPr>
        <p:spPr>
          <a:xfrm>
            <a:off x="1065211" y="1825625"/>
            <a:ext cx="10058401" cy="4003675"/>
          </a:xfrm>
        </p:spPr>
        <p:txBody>
          <a:bodyPr>
            <a:normAutofit/>
          </a:bodyPr>
          <a:lstStyle/>
          <a:p>
            <a:r>
              <a:rPr lang="en-US"/>
              <a:t>Các type của TS:</a:t>
            </a:r>
            <a:br>
              <a:rPr lang="en-US"/>
            </a:br>
            <a:r>
              <a:rPr lang="en-US"/>
              <a:t>- </a:t>
            </a:r>
            <a:r>
              <a:rPr lang="en-US" b="1"/>
              <a:t>object</a:t>
            </a:r>
            <a:r>
              <a:rPr lang="en-US"/>
              <a:t>:</a:t>
            </a:r>
            <a:br>
              <a:rPr lang="en-US"/>
            </a:br>
            <a:r>
              <a:rPr lang="en-US">
                <a:solidFill>
                  <a:schemeClr val="accent5"/>
                </a:solidFill>
              </a:rPr>
              <a:t>+ Tại sao phải khởi tạo giá trị ban đầu cho các biến?</a:t>
            </a:r>
            <a:br>
              <a:rPr lang="en-US"/>
            </a:br>
            <a:r>
              <a:rPr lang="en-US" b="1"/>
              <a:t>null </a:t>
            </a:r>
            <a:r>
              <a:rPr lang="en-US"/>
              <a:t>và</a:t>
            </a:r>
            <a:r>
              <a:rPr lang="en-US" b="1"/>
              <a:t> undefined </a:t>
            </a:r>
            <a:r>
              <a:rPr lang="en-US"/>
              <a:t>là 2 giá trị gây một lỗi phổ biến khi gọi đến các </a:t>
            </a:r>
            <a:r>
              <a:rPr lang="en-US" b="1"/>
              <a:t>method</a:t>
            </a:r>
            <a:r>
              <a:rPr lang="en-US"/>
              <a:t>/</a:t>
            </a:r>
            <a:r>
              <a:rPr lang="en-US" b="1"/>
              <a:t>property</a:t>
            </a:r>
            <a:r>
              <a:rPr lang="en-US"/>
              <a:t> của </a:t>
            </a:r>
            <a:r>
              <a:rPr lang="en-US" b="1"/>
              <a:t>object</a:t>
            </a:r>
            <a:r>
              <a:rPr lang="en-US"/>
              <a:t> khi chạy chực tế:</a:t>
            </a:r>
            <a:br>
              <a:rPr lang="en-US"/>
            </a:br>
            <a:r>
              <a:rPr lang="en-US" sz="2000">
                <a:solidFill>
                  <a:schemeClr val="bg2">
                    <a:lumMod val="50000"/>
                  </a:schemeClr>
                </a:solidFill>
                <a:latin typeface="Courier New" panose="02070309020205020404" pitchFamily="49" charset="0"/>
                <a:cs typeface="Courier New" panose="02070309020205020404" pitchFamily="49" charset="0"/>
              </a:rPr>
              <a:t>TypeError: Cannot read property ‘___' of undefined/null</a:t>
            </a:r>
            <a:br>
              <a:rPr lang="en-US" sz="2000"/>
            </a:br>
            <a:br>
              <a:rPr lang="en-US" sz="2000"/>
            </a:br>
            <a:r>
              <a:rPr lang="en-US"/>
              <a:t>=&gt; Để tránh lỗi này, các biến cần được khởi tạo giá trị ban đầu, đồng thời sử dụng phương pháp check null/undefined trước khi gọi các method/property</a:t>
            </a:r>
            <a:endParaRPr lang="en-US">
              <a:solidFill>
                <a:schemeClr val="bg2">
                  <a:lumMod val="50000"/>
                </a:schemeClr>
              </a:solidFill>
              <a:latin typeface="Courier New" panose="02070309020205020404" pitchFamily="49" charset="0"/>
              <a:cs typeface="Courier New" panose="02070309020205020404" pitchFamily="49" charset="0"/>
            </a:endParaRP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21</a:t>
            </a:fld>
            <a:endParaRPr lang="en-US"/>
          </a:p>
        </p:txBody>
      </p:sp>
    </p:spTree>
    <p:extLst>
      <p:ext uri="{BB962C8B-B14F-4D97-AF65-F5344CB8AC3E}">
        <p14:creationId xmlns:p14="http://schemas.microsoft.com/office/powerpoint/2010/main" val="230957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i.3. Kiểu dữ liệu TypeScript</a:t>
            </a:r>
          </a:p>
        </p:txBody>
      </p:sp>
      <p:sp>
        <p:nvSpPr>
          <p:cNvPr id="3" name="Content Placeholder 2">
            <a:extLst>
              <a:ext uri="{FF2B5EF4-FFF2-40B4-BE49-F238E27FC236}">
                <a16:creationId xmlns:a16="http://schemas.microsoft.com/office/drawing/2014/main" id="{7B135F0B-3916-47D2-979E-3EBD9250EA47}"/>
              </a:ext>
            </a:extLst>
          </p:cNvPr>
          <p:cNvSpPr>
            <a:spLocks noGrp="1"/>
          </p:cNvSpPr>
          <p:nvPr>
            <p:ph sz="half" idx="1"/>
          </p:nvPr>
        </p:nvSpPr>
        <p:spPr>
          <a:xfrm>
            <a:off x="1065211" y="1825625"/>
            <a:ext cx="10058401" cy="4003675"/>
          </a:xfrm>
        </p:spPr>
        <p:txBody>
          <a:bodyPr>
            <a:normAutofit/>
          </a:bodyPr>
          <a:lstStyle/>
          <a:p>
            <a:r>
              <a:rPr lang="en-US"/>
              <a:t>Các type của TS:</a:t>
            </a:r>
            <a:br>
              <a:rPr lang="en-US"/>
            </a:br>
            <a:r>
              <a:rPr lang="en-US"/>
              <a:t>- </a:t>
            </a:r>
            <a:r>
              <a:rPr lang="en-US" b="1"/>
              <a:t>object</a:t>
            </a:r>
            <a:r>
              <a:rPr lang="en-US"/>
              <a:t>:</a:t>
            </a:r>
            <a:br>
              <a:rPr lang="en-US"/>
            </a:br>
            <a:r>
              <a:rPr lang="en-US">
                <a:solidFill>
                  <a:schemeClr val="accent5"/>
                </a:solidFill>
              </a:rPr>
              <a:t>+ Tại sao phải khởi tạo giá trị ban đầu cho các biến?</a:t>
            </a:r>
            <a:br>
              <a:rPr lang="en-US"/>
            </a:br>
            <a:r>
              <a:rPr lang="en-US"/>
              <a:t>VD: check null/undefined</a:t>
            </a:r>
            <a:endParaRPr lang="en-US">
              <a:solidFill>
                <a:schemeClr val="bg2">
                  <a:lumMod val="50000"/>
                </a:schemeClr>
              </a:solidFill>
              <a:latin typeface="Courier New" panose="02070309020205020404" pitchFamily="49" charset="0"/>
              <a:cs typeface="Courier New" panose="02070309020205020404" pitchFamily="49" charset="0"/>
            </a:endParaRP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22</a:t>
            </a:fld>
            <a:endParaRPr lang="en-US"/>
          </a:p>
        </p:txBody>
      </p:sp>
      <p:pic>
        <p:nvPicPr>
          <p:cNvPr id="10" name="Picture 9">
            <a:extLst>
              <a:ext uri="{FF2B5EF4-FFF2-40B4-BE49-F238E27FC236}">
                <a16:creationId xmlns:a16="http://schemas.microsoft.com/office/drawing/2014/main" id="{9F1F8D05-C1C7-46BE-9FD0-CC693EA30A1B}"/>
              </a:ext>
            </a:extLst>
          </p:cNvPr>
          <p:cNvPicPr>
            <a:picLocks noChangeAspect="1"/>
          </p:cNvPicPr>
          <p:nvPr/>
        </p:nvPicPr>
        <p:blipFill>
          <a:blip r:embed="rId2"/>
          <a:stretch>
            <a:fillRect/>
          </a:stretch>
        </p:blipFill>
        <p:spPr>
          <a:xfrm>
            <a:off x="3437034" y="3429000"/>
            <a:ext cx="5314754" cy="2570250"/>
          </a:xfrm>
          <a:prstGeom prst="rect">
            <a:avLst/>
          </a:prstGeom>
        </p:spPr>
      </p:pic>
    </p:spTree>
    <p:extLst>
      <p:ext uri="{BB962C8B-B14F-4D97-AF65-F5344CB8AC3E}">
        <p14:creationId xmlns:p14="http://schemas.microsoft.com/office/powerpoint/2010/main" val="3584674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i.3. Kiểu dữ liệu TypeScript</a:t>
            </a:r>
          </a:p>
        </p:txBody>
      </p:sp>
      <p:sp>
        <p:nvSpPr>
          <p:cNvPr id="3" name="Content Placeholder 2">
            <a:extLst>
              <a:ext uri="{FF2B5EF4-FFF2-40B4-BE49-F238E27FC236}">
                <a16:creationId xmlns:a16="http://schemas.microsoft.com/office/drawing/2014/main" id="{7B135F0B-3916-47D2-979E-3EBD9250EA47}"/>
              </a:ext>
            </a:extLst>
          </p:cNvPr>
          <p:cNvSpPr>
            <a:spLocks noGrp="1"/>
          </p:cNvSpPr>
          <p:nvPr>
            <p:ph sz="half" idx="1"/>
          </p:nvPr>
        </p:nvSpPr>
        <p:spPr>
          <a:xfrm>
            <a:off x="1065211" y="1825625"/>
            <a:ext cx="10058401" cy="4267444"/>
          </a:xfrm>
        </p:spPr>
        <p:txBody>
          <a:bodyPr>
            <a:normAutofit/>
          </a:bodyPr>
          <a:lstStyle/>
          <a:p>
            <a:r>
              <a:rPr lang="en-US" sz="2200">
                <a:cs typeface="Courier New" panose="02070309020205020404" pitchFamily="49" charset="0"/>
              </a:rPr>
              <a:t>Union type: là type mang tính chất OR (Thường dùng trong Angular)</a:t>
            </a:r>
            <a:br>
              <a:rPr lang="en-US" sz="2200">
                <a:cs typeface="Courier New" panose="02070309020205020404" pitchFamily="49" charset="0"/>
              </a:rPr>
            </a:br>
            <a:r>
              <a:rPr lang="en-US" sz="2200">
                <a:cs typeface="Courier New" panose="02070309020205020404" pitchFamily="49" charset="0"/>
              </a:rPr>
              <a:t>VD: “</a:t>
            </a:r>
            <a:r>
              <a:rPr lang="en-US" sz="2200">
                <a:solidFill>
                  <a:schemeClr val="bg2">
                    <a:lumMod val="50000"/>
                  </a:schemeClr>
                </a:solidFill>
                <a:cs typeface="Courier New" panose="02070309020205020404" pitchFamily="49" charset="0"/>
              </a:rPr>
              <a:t>let a: </a:t>
            </a:r>
            <a:r>
              <a:rPr lang="en-US" sz="2200" b="1">
                <a:solidFill>
                  <a:schemeClr val="bg2">
                    <a:lumMod val="50000"/>
                  </a:schemeClr>
                </a:solidFill>
                <a:cs typeface="Courier New" panose="02070309020205020404" pitchFamily="49" charset="0"/>
              </a:rPr>
              <a:t>T1 | T2</a:t>
            </a:r>
            <a:r>
              <a:rPr lang="en-US" sz="2200">
                <a:cs typeface="Courier New" panose="02070309020205020404" pitchFamily="49" charset="0"/>
              </a:rPr>
              <a:t>” nghĩa là biến a có thể là type T1 hoặc type T2</a:t>
            </a:r>
            <a:br>
              <a:rPr lang="en-US" sz="2200">
                <a:cs typeface="Courier New" panose="02070309020205020404" pitchFamily="49" charset="0"/>
              </a:rPr>
            </a:br>
            <a:br>
              <a:rPr lang="en-US" sz="2200">
                <a:cs typeface="Courier New" panose="02070309020205020404" pitchFamily="49" charset="0"/>
              </a:rPr>
            </a:br>
            <a:r>
              <a:rPr lang="en-US" sz="2200">
                <a:cs typeface="Courier New" panose="02070309020205020404" pitchFamily="49" charset="0"/>
              </a:rPr>
              <a:t>Để check type của a, sử dụng </a:t>
            </a:r>
            <a:r>
              <a:rPr lang="en-US" sz="2200">
                <a:solidFill>
                  <a:schemeClr val="bg2">
                    <a:lumMod val="50000"/>
                  </a:schemeClr>
                </a:solidFill>
                <a:cs typeface="Courier New" panose="02070309020205020404" pitchFamily="49" charset="0"/>
              </a:rPr>
              <a:t>typeof </a:t>
            </a:r>
            <a:r>
              <a:rPr lang="en-US" sz="2200">
                <a:cs typeface="Courier New" panose="02070309020205020404" pitchFamily="49" charset="0"/>
              </a:rPr>
              <a:t>hoặc</a:t>
            </a:r>
            <a:r>
              <a:rPr lang="en-US" sz="2200">
                <a:solidFill>
                  <a:schemeClr val="bg2">
                    <a:lumMod val="50000"/>
                  </a:schemeClr>
                </a:solidFill>
                <a:cs typeface="Courier New" panose="02070309020205020404" pitchFamily="49" charset="0"/>
              </a:rPr>
              <a:t> instanceof</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23</a:t>
            </a:fld>
            <a:endParaRPr lang="en-US"/>
          </a:p>
        </p:txBody>
      </p:sp>
      <p:pic>
        <p:nvPicPr>
          <p:cNvPr id="8" name="Picture 7">
            <a:extLst>
              <a:ext uri="{FF2B5EF4-FFF2-40B4-BE49-F238E27FC236}">
                <a16:creationId xmlns:a16="http://schemas.microsoft.com/office/drawing/2014/main" id="{66D30985-FFB0-41A3-B1FD-8682CEB70657}"/>
              </a:ext>
            </a:extLst>
          </p:cNvPr>
          <p:cNvPicPr>
            <a:picLocks noChangeAspect="1"/>
          </p:cNvPicPr>
          <p:nvPr/>
        </p:nvPicPr>
        <p:blipFill>
          <a:blip r:embed="rId2"/>
          <a:stretch>
            <a:fillRect/>
          </a:stretch>
        </p:blipFill>
        <p:spPr>
          <a:xfrm>
            <a:off x="1446213" y="3429000"/>
            <a:ext cx="2934109" cy="2029108"/>
          </a:xfrm>
          <a:prstGeom prst="rect">
            <a:avLst/>
          </a:prstGeom>
        </p:spPr>
      </p:pic>
      <p:pic>
        <p:nvPicPr>
          <p:cNvPr id="10" name="Picture 9">
            <a:extLst>
              <a:ext uri="{FF2B5EF4-FFF2-40B4-BE49-F238E27FC236}">
                <a16:creationId xmlns:a16="http://schemas.microsoft.com/office/drawing/2014/main" id="{2E9D3ECD-9815-4BAF-853E-B4BC1E70AA99}"/>
              </a:ext>
            </a:extLst>
          </p:cNvPr>
          <p:cNvPicPr>
            <a:picLocks noChangeAspect="1"/>
          </p:cNvPicPr>
          <p:nvPr/>
        </p:nvPicPr>
        <p:blipFill>
          <a:blip r:embed="rId3"/>
          <a:stretch>
            <a:fillRect/>
          </a:stretch>
        </p:blipFill>
        <p:spPr>
          <a:xfrm>
            <a:off x="4539762" y="3895790"/>
            <a:ext cx="2600688" cy="1095528"/>
          </a:xfrm>
          <a:prstGeom prst="rect">
            <a:avLst/>
          </a:prstGeom>
        </p:spPr>
      </p:pic>
      <p:pic>
        <p:nvPicPr>
          <p:cNvPr id="14" name="Picture 13">
            <a:extLst>
              <a:ext uri="{FF2B5EF4-FFF2-40B4-BE49-F238E27FC236}">
                <a16:creationId xmlns:a16="http://schemas.microsoft.com/office/drawing/2014/main" id="{2AD71653-034C-44EB-8B29-53E6F1F00033}"/>
              </a:ext>
            </a:extLst>
          </p:cNvPr>
          <p:cNvPicPr>
            <a:picLocks noChangeAspect="1"/>
          </p:cNvPicPr>
          <p:nvPr/>
        </p:nvPicPr>
        <p:blipFill>
          <a:blip r:embed="rId4"/>
          <a:stretch>
            <a:fillRect/>
          </a:stretch>
        </p:blipFill>
        <p:spPr>
          <a:xfrm>
            <a:off x="7396310" y="3343263"/>
            <a:ext cx="3886742" cy="2200582"/>
          </a:xfrm>
          <a:prstGeom prst="rect">
            <a:avLst/>
          </a:prstGeom>
        </p:spPr>
      </p:pic>
    </p:spTree>
    <p:extLst>
      <p:ext uri="{BB962C8B-B14F-4D97-AF65-F5344CB8AC3E}">
        <p14:creationId xmlns:p14="http://schemas.microsoft.com/office/powerpoint/2010/main" val="474534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i.4. Tại sao nên dùng TypeScript</a:t>
            </a:r>
          </a:p>
        </p:txBody>
      </p:sp>
      <p:sp>
        <p:nvSpPr>
          <p:cNvPr id="3" name="Content Placeholder 2">
            <a:extLst>
              <a:ext uri="{FF2B5EF4-FFF2-40B4-BE49-F238E27FC236}">
                <a16:creationId xmlns:a16="http://schemas.microsoft.com/office/drawing/2014/main" id="{7B135F0B-3916-47D2-979E-3EBD9250EA47}"/>
              </a:ext>
            </a:extLst>
          </p:cNvPr>
          <p:cNvSpPr>
            <a:spLocks noGrp="1"/>
          </p:cNvSpPr>
          <p:nvPr>
            <p:ph sz="half" idx="1"/>
          </p:nvPr>
        </p:nvSpPr>
        <p:spPr>
          <a:xfrm>
            <a:off x="1065211" y="1825625"/>
            <a:ext cx="10058401" cy="4267444"/>
          </a:xfrm>
        </p:spPr>
        <p:txBody>
          <a:bodyPr>
            <a:normAutofit/>
          </a:bodyPr>
          <a:lstStyle/>
          <a:p>
            <a:r>
              <a:rPr lang="en-US" sz="2200"/>
              <a:t>Ưu điểm:</a:t>
            </a:r>
            <a:br>
              <a:rPr lang="en-US" sz="2200"/>
            </a:br>
            <a:r>
              <a:rPr lang="en-US" sz="2200"/>
              <a:t>+ Với tính chặt chẽ trong dữ liệu sẽ giúp dev tránh các lỗi syntax cơ bản – điều có thể làm dev mất cả ngày chỉ vì gõ sai một chữ “a”</a:t>
            </a:r>
            <a:br>
              <a:rPr lang="en-US" sz="2200"/>
            </a:br>
            <a:r>
              <a:rPr lang="en-US" sz="2200"/>
              <a:t>+ Dễ dàng bảo trì / chỉnh sửa code đối với người mới tham gia dự án, hoặc dự án thực hiện đã lâu mới quay trở lại</a:t>
            </a:r>
            <a:br>
              <a:rPr lang="en-US" sz="2200"/>
            </a:br>
            <a:r>
              <a:rPr lang="en-US" sz="2200"/>
              <a:t>+ Dễ dàng mở rộng các dự án (scale)</a:t>
            </a:r>
          </a:p>
          <a:p>
            <a:r>
              <a:rPr lang="en-US" sz="2200">
                <a:cs typeface="Courier New" panose="02070309020205020404" pitchFamily="49" charset="0"/>
              </a:rPr>
              <a:t>Nhược điểm:</a:t>
            </a:r>
            <a:br>
              <a:rPr lang="en-US" sz="2200">
                <a:cs typeface="Courier New" panose="02070309020205020404" pitchFamily="49" charset="0"/>
              </a:rPr>
            </a:br>
            <a:r>
              <a:rPr lang="en-US" sz="2200">
                <a:cs typeface="Courier New" panose="02070309020205020404" pitchFamily="49" charset="0"/>
              </a:rPr>
              <a:t>+ Mất thời gian để định nghĩa các Type / Interface / Class</a:t>
            </a:r>
            <a:br>
              <a:rPr lang="en-US" sz="2200">
                <a:cs typeface="Courier New" panose="02070309020205020404" pitchFamily="49" charset="0"/>
              </a:rPr>
            </a:br>
            <a:r>
              <a:rPr lang="en-US" sz="2200">
                <a:cs typeface="Courier New" panose="02070309020205020404" pitchFamily="49" charset="0"/>
              </a:rPr>
              <a:t>+ Các thư viện JS phải có Type Defs thì TS mới hỗ trợ</a:t>
            </a:r>
            <a:br>
              <a:rPr lang="en-US" sz="2200">
                <a:cs typeface="Courier New" panose="02070309020205020404" pitchFamily="49" charset="0"/>
              </a:rPr>
            </a:br>
            <a:r>
              <a:rPr lang="en-US" sz="2200">
                <a:cs typeface="Courier New" panose="02070309020205020404" pitchFamily="49" charset="0"/>
              </a:rPr>
              <a:t>+ Do tính chặt chẽ nên TS khá “nghiêm khắc” trong quá trình code</a:t>
            </a:r>
          </a:p>
          <a:p>
            <a:r>
              <a:rPr lang="en-US" sz="2200">
                <a:cs typeface="Courier New" panose="02070309020205020404" pitchFamily="49" charset="0"/>
              </a:rPr>
              <a:t>Kết luận: Ưu điểm vẫn “nặng đô” hơn nhược điểm</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24</a:t>
            </a:fld>
            <a:endParaRPr lang="en-US"/>
          </a:p>
        </p:txBody>
      </p:sp>
    </p:spTree>
    <p:extLst>
      <p:ext uri="{BB962C8B-B14F-4D97-AF65-F5344CB8AC3E}">
        <p14:creationId xmlns:p14="http://schemas.microsoft.com/office/powerpoint/2010/main" val="389015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EEB4CCA-8096-4522-9814-48DF22B52FBB}"/>
              </a:ext>
            </a:extLst>
          </p:cNvPr>
          <p:cNvSpPr>
            <a:spLocks noGrp="1"/>
          </p:cNvSpPr>
          <p:nvPr>
            <p:ph type="title"/>
          </p:nvPr>
        </p:nvSpPr>
        <p:spPr/>
        <p:txBody>
          <a:bodyPr anchor="b">
            <a:normAutofit/>
          </a:bodyPr>
          <a:lstStyle/>
          <a:p>
            <a:r>
              <a:rPr lang="en-US"/>
              <a:t>ii. </a:t>
            </a:r>
            <a:r>
              <a:rPr lang="vi-VN"/>
              <a:t>Cài đặt &amp; Môi trường cho Angular</a:t>
            </a:r>
            <a:endParaRPr lang="en-US"/>
          </a:p>
        </p:txBody>
      </p:sp>
      <p:sp>
        <p:nvSpPr>
          <p:cNvPr id="9" name="Text Placeholder 8">
            <a:extLst>
              <a:ext uri="{FF2B5EF4-FFF2-40B4-BE49-F238E27FC236}">
                <a16:creationId xmlns:a16="http://schemas.microsoft.com/office/drawing/2014/main" id="{6B85D828-033A-494E-869C-57CF5632A40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D414C3D-0111-4540-BDEF-59056E19EE97}"/>
              </a:ext>
            </a:extLst>
          </p:cNvPr>
          <p:cNvSpPr>
            <a:spLocks noGrp="1"/>
          </p:cNvSpPr>
          <p:nvPr>
            <p:ph type="sldNum" sz="quarter" idx="4294967295"/>
          </p:nvPr>
        </p:nvSpPr>
        <p:spPr>
          <a:xfrm>
            <a:off x="11430000" y="6607175"/>
            <a:ext cx="762000" cy="228600"/>
          </a:xfrm>
        </p:spPr>
        <p:txBody>
          <a:bodyPr anchor="ctr">
            <a:normAutofit/>
          </a:bodyPr>
          <a:lstStyle/>
          <a:p>
            <a:pPr>
              <a:lnSpc>
                <a:spcPct val="90000"/>
              </a:lnSpc>
              <a:spcAft>
                <a:spcPts val="600"/>
              </a:spcAft>
            </a:pPr>
            <a:fld id="{022B156B-59AE-415F-B24B-8756D48BB977}" type="slidenum">
              <a:rPr lang="en-US" sz="1000" smtClean="0"/>
              <a:pPr>
                <a:lnSpc>
                  <a:spcPct val="90000"/>
                </a:lnSpc>
                <a:spcAft>
                  <a:spcPts val="600"/>
                </a:spcAft>
              </a:pPr>
              <a:t>25</a:t>
            </a:fld>
            <a:endParaRPr lang="en-US" sz="1000"/>
          </a:p>
        </p:txBody>
      </p:sp>
    </p:spTree>
    <p:extLst>
      <p:ext uri="{BB962C8B-B14F-4D97-AF65-F5344CB8AC3E}">
        <p14:creationId xmlns:p14="http://schemas.microsoft.com/office/powerpoint/2010/main" val="154311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vi-VN"/>
              <a:t>ii. Cài đặt &amp; Môi trường cho Angular</a:t>
            </a:r>
            <a:endParaRPr lang="en-US"/>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p:txBody>
          <a:bodyPr>
            <a:normAutofit/>
          </a:bodyPr>
          <a:lstStyle/>
          <a:p>
            <a:r>
              <a:rPr lang="en-US"/>
              <a:t>IDE: Visual Studio Code</a:t>
            </a:r>
          </a:p>
          <a:p>
            <a:r>
              <a:rPr lang="en-US"/>
              <a:t>NodeJS: v14 LTS</a:t>
            </a:r>
          </a:p>
          <a:p>
            <a:r>
              <a:rPr lang="en-US"/>
              <a:t>Cài đặt CLI: </a:t>
            </a:r>
            <a:r>
              <a:rPr lang="en-US" b="1">
                <a:solidFill>
                  <a:schemeClr val="bg2">
                    <a:lumMod val="50000"/>
                  </a:schemeClr>
                </a:solidFill>
                <a:latin typeface="Courier New" panose="02070309020205020404" pitchFamily="49" charset="0"/>
                <a:cs typeface="Courier New" panose="02070309020205020404" pitchFamily="49" charset="0"/>
              </a:rPr>
              <a:t>npm install -g @angular/cli@&lt;version&gt;</a:t>
            </a:r>
            <a:br>
              <a:rPr lang="en-US" b="1">
                <a:solidFill>
                  <a:schemeClr val="bg2">
                    <a:lumMod val="50000"/>
                  </a:schemeClr>
                </a:solidFill>
                <a:latin typeface="Courier New" panose="02070309020205020404" pitchFamily="49" charset="0"/>
                <a:cs typeface="Courier New" panose="02070309020205020404" pitchFamily="49" charset="0"/>
              </a:rPr>
            </a:br>
            <a:r>
              <a:rPr lang="en-US"/>
              <a:t>Khuyên dùng phiên bản Angular thấp hơn bản hiện tại 1 version</a:t>
            </a:r>
            <a:endParaRPr lang="en-US" b="1">
              <a:solidFill>
                <a:schemeClr val="bg2">
                  <a:lumMod val="50000"/>
                </a:schemeClr>
              </a:solidFill>
              <a:latin typeface="Courier New" panose="02070309020205020404" pitchFamily="49" charset="0"/>
              <a:cs typeface="Courier New" panose="02070309020205020404" pitchFamily="49" charset="0"/>
            </a:endParaRPr>
          </a:p>
          <a:p>
            <a:r>
              <a:rPr lang="en-US"/>
              <a:t>Tạo project mới: </a:t>
            </a:r>
            <a:r>
              <a:rPr lang="en-US" b="1" i="0">
                <a:solidFill>
                  <a:schemeClr val="bg2">
                    <a:lumMod val="50000"/>
                  </a:schemeClr>
                </a:solidFill>
                <a:effectLst/>
                <a:latin typeface="Courier New" panose="02070309020205020404" pitchFamily="49" charset="0"/>
                <a:cs typeface="Courier New" panose="02070309020205020404" pitchFamily="49" charset="0"/>
              </a:rPr>
              <a:t>ng new &lt;app-name&gt;</a:t>
            </a:r>
          </a:p>
          <a:p>
            <a:r>
              <a:rPr lang="en-US"/>
              <a:t>Chạy project: </a:t>
            </a:r>
            <a:r>
              <a:rPr lang="en-US" b="1" i="0">
                <a:solidFill>
                  <a:schemeClr val="bg2">
                    <a:lumMod val="50000"/>
                  </a:schemeClr>
                </a:solidFill>
                <a:effectLst/>
                <a:latin typeface="Courier New" panose="02070309020205020404" pitchFamily="49" charset="0"/>
                <a:cs typeface="Courier New" panose="02070309020205020404" pitchFamily="49" charset="0"/>
              </a:rPr>
              <a:t>ng serve</a:t>
            </a:r>
            <a:endParaRPr lang="en-US"/>
          </a:p>
          <a:p>
            <a:r>
              <a:rPr lang="en-US"/>
              <a:t>Build project: </a:t>
            </a:r>
            <a:r>
              <a:rPr lang="en-US" b="1" i="0">
                <a:solidFill>
                  <a:schemeClr val="bg2">
                    <a:lumMod val="50000"/>
                  </a:schemeClr>
                </a:solidFill>
                <a:effectLst/>
                <a:latin typeface="Courier New" panose="02070309020205020404" pitchFamily="49" charset="0"/>
                <a:cs typeface="Courier New" panose="02070309020205020404" pitchFamily="49" charset="0"/>
              </a:rPr>
              <a:t>ng build –prod</a:t>
            </a:r>
            <a:endParaRPr lang="en-US" b="1">
              <a:solidFill>
                <a:schemeClr val="bg2">
                  <a:lumMod val="50000"/>
                </a:schemeClr>
              </a:solidFill>
              <a:latin typeface="Courier New" panose="02070309020205020404" pitchFamily="49" charset="0"/>
              <a:cs typeface="Courier New" panose="02070309020205020404" pitchFamily="49" charset="0"/>
            </a:endParaRP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26</a:t>
            </a:fld>
            <a:endParaRPr lang="en-US"/>
          </a:p>
        </p:txBody>
      </p:sp>
    </p:spTree>
    <p:extLst>
      <p:ext uri="{BB962C8B-B14F-4D97-AF65-F5344CB8AC3E}">
        <p14:creationId xmlns:p14="http://schemas.microsoft.com/office/powerpoint/2010/main" val="2021247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EEB4CCA-8096-4522-9814-48DF22B52FBB}"/>
              </a:ext>
            </a:extLst>
          </p:cNvPr>
          <p:cNvSpPr>
            <a:spLocks noGrp="1"/>
          </p:cNvSpPr>
          <p:nvPr>
            <p:ph type="title"/>
          </p:nvPr>
        </p:nvSpPr>
        <p:spPr/>
        <p:txBody>
          <a:bodyPr anchor="b">
            <a:normAutofit/>
          </a:bodyPr>
          <a:lstStyle/>
          <a:p>
            <a:r>
              <a:rPr lang="en-US"/>
              <a:t>iii. Tổ chức thư mục</a:t>
            </a:r>
          </a:p>
        </p:txBody>
      </p:sp>
      <p:sp>
        <p:nvSpPr>
          <p:cNvPr id="9" name="Text Placeholder 8">
            <a:extLst>
              <a:ext uri="{FF2B5EF4-FFF2-40B4-BE49-F238E27FC236}">
                <a16:creationId xmlns:a16="http://schemas.microsoft.com/office/drawing/2014/main" id="{6B85D828-033A-494E-869C-57CF5632A40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D414C3D-0111-4540-BDEF-59056E19EE97}"/>
              </a:ext>
            </a:extLst>
          </p:cNvPr>
          <p:cNvSpPr>
            <a:spLocks noGrp="1"/>
          </p:cNvSpPr>
          <p:nvPr>
            <p:ph type="sldNum" sz="quarter" idx="4294967295"/>
          </p:nvPr>
        </p:nvSpPr>
        <p:spPr>
          <a:xfrm>
            <a:off x="11430000" y="6607175"/>
            <a:ext cx="762000" cy="228600"/>
          </a:xfrm>
        </p:spPr>
        <p:txBody>
          <a:bodyPr anchor="ctr">
            <a:normAutofit/>
          </a:bodyPr>
          <a:lstStyle/>
          <a:p>
            <a:pPr>
              <a:lnSpc>
                <a:spcPct val="90000"/>
              </a:lnSpc>
              <a:spcAft>
                <a:spcPts val="600"/>
              </a:spcAft>
            </a:pPr>
            <a:fld id="{022B156B-59AE-415F-B24B-8756D48BB977}" type="slidenum">
              <a:rPr lang="en-US" sz="1000" smtClean="0"/>
              <a:pPr>
                <a:lnSpc>
                  <a:spcPct val="90000"/>
                </a:lnSpc>
                <a:spcAft>
                  <a:spcPts val="600"/>
                </a:spcAft>
              </a:pPr>
              <a:t>27</a:t>
            </a:fld>
            <a:endParaRPr lang="en-US" sz="1000"/>
          </a:p>
        </p:txBody>
      </p:sp>
    </p:spTree>
    <p:extLst>
      <p:ext uri="{BB962C8B-B14F-4D97-AF65-F5344CB8AC3E}">
        <p14:creationId xmlns:p14="http://schemas.microsoft.com/office/powerpoint/2010/main" val="382011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vi-VN"/>
              <a:t>ii</a:t>
            </a:r>
            <a:r>
              <a:rPr lang="en-US"/>
              <a:t>i</a:t>
            </a:r>
            <a:r>
              <a:rPr lang="vi-VN"/>
              <a:t>. Tổ chức thư mục</a:t>
            </a:r>
            <a:endParaRPr lang="en-US"/>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p:txBody>
          <a:bodyPr>
            <a:normAutofit/>
          </a:bodyPr>
          <a:lstStyle/>
          <a:p>
            <a:r>
              <a:rPr lang="en-US">
                <a:cs typeface="Courier New" panose="02070309020205020404" pitchFamily="49" charset="0"/>
              </a:rPr>
              <a:t>Cần thiết phải tổ chức thư mục để dữ liệu được gọn gàng, dễ dàng bảo trì cũng như mở rộng</a:t>
            </a:r>
          </a:p>
          <a:p>
            <a:r>
              <a:rPr lang="en-US">
                <a:cs typeface="Courier New" panose="02070309020205020404" pitchFamily="49" charset="0"/>
              </a:rPr>
              <a:t>Ví dụ về một tổ chức thư mục: </a:t>
            </a:r>
            <a:r>
              <a:rPr lang="en-US">
                <a:cs typeface="Courier New" panose="02070309020205020404" pitchFamily="49" charset="0"/>
                <a:hlinkClick r:id="rId2"/>
              </a:rPr>
              <a:t>xem tại đây</a:t>
            </a:r>
            <a:r>
              <a:rPr lang="en-US">
                <a:cs typeface="Courier New" panose="02070309020205020404" pitchFamily="49" charset="0"/>
              </a:rPr>
              <a:t>.</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28</a:t>
            </a:fld>
            <a:endParaRPr lang="en-US"/>
          </a:p>
        </p:txBody>
      </p:sp>
    </p:spTree>
    <p:extLst>
      <p:ext uri="{BB962C8B-B14F-4D97-AF65-F5344CB8AC3E}">
        <p14:creationId xmlns:p14="http://schemas.microsoft.com/office/powerpoint/2010/main" val="3447706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EEB4CCA-8096-4522-9814-48DF22B52FBB}"/>
              </a:ext>
            </a:extLst>
          </p:cNvPr>
          <p:cNvSpPr>
            <a:spLocks noGrp="1"/>
          </p:cNvSpPr>
          <p:nvPr>
            <p:ph type="title"/>
          </p:nvPr>
        </p:nvSpPr>
        <p:spPr/>
        <p:txBody>
          <a:bodyPr anchor="b">
            <a:normAutofit/>
          </a:bodyPr>
          <a:lstStyle/>
          <a:p>
            <a:r>
              <a:rPr lang="en-US"/>
              <a:t>Angular Framework</a:t>
            </a:r>
          </a:p>
        </p:txBody>
      </p:sp>
      <p:sp>
        <p:nvSpPr>
          <p:cNvPr id="9" name="Text Placeholder 8">
            <a:extLst>
              <a:ext uri="{FF2B5EF4-FFF2-40B4-BE49-F238E27FC236}">
                <a16:creationId xmlns:a16="http://schemas.microsoft.com/office/drawing/2014/main" id="{6B85D828-033A-494E-869C-57CF5632A40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D414C3D-0111-4540-BDEF-59056E19EE97}"/>
              </a:ext>
            </a:extLst>
          </p:cNvPr>
          <p:cNvSpPr>
            <a:spLocks noGrp="1"/>
          </p:cNvSpPr>
          <p:nvPr>
            <p:ph type="sldNum" sz="quarter" idx="4294967295"/>
          </p:nvPr>
        </p:nvSpPr>
        <p:spPr>
          <a:xfrm>
            <a:off x="11430000" y="6607175"/>
            <a:ext cx="762000" cy="228600"/>
          </a:xfrm>
        </p:spPr>
        <p:txBody>
          <a:bodyPr anchor="ctr">
            <a:normAutofit/>
          </a:bodyPr>
          <a:lstStyle/>
          <a:p>
            <a:pPr>
              <a:lnSpc>
                <a:spcPct val="90000"/>
              </a:lnSpc>
              <a:spcAft>
                <a:spcPts val="600"/>
              </a:spcAft>
            </a:pPr>
            <a:fld id="{022B156B-59AE-415F-B24B-8756D48BB977}" type="slidenum">
              <a:rPr lang="en-US" sz="1000" smtClean="0"/>
              <a:pPr>
                <a:lnSpc>
                  <a:spcPct val="90000"/>
                </a:lnSpc>
                <a:spcAft>
                  <a:spcPts val="600"/>
                </a:spcAft>
              </a:pPr>
              <a:t>29</a:t>
            </a:fld>
            <a:endParaRPr lang="en-US" sz="1000"/>
          </a:p>
        </p:txBody>
      </p:sp>
    </p:spTree>
    <p:extLst>
      <p:ext uri="{BB962C8B-B14F-4D97-AF65-F5344CB8AC3E}">
        <p14:creationId xmlns:p14="http://schemas.microsoft.com/office/powerpoint/2010/main" val="3005770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65212" y="689680"/>
            <a:ext cx="10058402" cy="647700"/>
          </a:xfrm>
        </p:spPr>
        <p:txBody>
          <a:bodyPr/>
          <a:lstStyle/>
          <a:p>
            <a:r>
              <a:rPr lang="en-US">
                <a:latin typeface="UTM Essendine Caps" panose="02040603050506020204" pitchFamily="18" charset="0"/>
              </a:rPr>
              <a:t>1. Kiến thức</a:t>
            </a:r>
            <a:endParaRPr>
              <a:latin typeface="UTM Essendine Caps" panose="02040603050506020204" pitchFamily="18" charset="0"/>
            </a:endParaRPr>
          </a:p>
        </p:txBody>
      </p:sp>
      <p:sp>
        <p:nvSpPr>
          <p:cNvPr id="14" name="Content Placeholder 13"/>
          <p:cNvSpPr>
            <a:spLocks noGrp="1"/>
          </p:cNvSpPr>
          <p:nvPr>
            <p:ph idx="1"/>
          </p:nvPr>
        </p:nvSpPr>
        <p:spPr>
          <a:xfrm>
            <a:off x="1065214" y="1565980"/>
            <a:ext cx="10058400" cy="4229100"/>
          </a:xfrm>
        </p:spPr>
        <p:txBody>
          <a:bodyPr>
            <a:normAutofit/>
          </a:bodyPr>
          <a:lstStyle/>
          <a:p>
            <a:pPr marL="457200" indent="-457200">
              <a:buFont typeface="+mj-lt"/>
              <a:buAutoNum type="alphaLcPeriod"/>
            </a:pPr>
            <a:r>
              <a:rPr lang="en-US">
                <a:latin typeface="SVN-Segoe Print" panose="020B0606040200020203" pitchFamily="34" charset="0"/>
              </a:rPr>
              <a:t>Kiến thức cơ bản cần trang bị</a:t>
            </a:r>
            <a:br>
              <a:rPr lang="en-US">
                <a:latin typeface="SVN-Segoe Print" panose="020B0606040200020203" pitchFamily="34" charset="0"/>
              </a:rPr>
            </a:br>
            <a:r>
              <a:rPr lang="en-US">
                <a:latin typeface="SVN-Segoe Print" panose="020B0606040200020203" pitchFamily="34" charset="0"/>
              </a:rPr>
              <a:t>- HTML / CSS</a:t>
            </a:r>
            <a:br>
              <a:rPr lang="en-US">
                <a:latin typeface="SVN-Segoe Print" panose="020B0606040200020203" pitchFamily="34" charset="0"/>
              </a:rPr>
            </a:br>
            <a:r>
              <a:rPr lang="en-US">
                <a:latin typeface="SVN-Segoe Print" panose="020B0606040200020203" pitchFamily="34" charset="0"/>
              </a:rPr>
              <a:t>- Học tại: </a:t>
            </a:r>
            <a:r>
              <a:rPr lang="en-US">
                <a:solidFill>
                  <a:schemeClr val="bg2">
                    <a:lumMod val="50000"/>
                  </a:schemeClr>
                </a:solidFill>
                <a:latin typeface="SVN-Segoe Print" panose="020B0606040200020203" pitchFamily="34" charset="0"/>
              </a:rPr>
              <a:t>w3school.com, developer.mozilla.org,</a:t>
            </a:r>
            <a:br>
              <a:rPr lang="en-US">
                <a:solidFill>
                  <a:schemeClr val="bg2">
                    <a:lumMod val="50000"/>
                  </a:schemeClr>
                </a:solidFill>
                <a:latin typeface="SVN-Segoe Print" panose="020B0606040200020203" pitchFamily="34" charset="0"/>
              </a:rPr>
            </a:br>
            <a:r>
              <a:rPr lang="en-US">
                <a:solidFill>
                  <a:schemeClr val="bg2">
                    <a:lumMod val="50000"/>
                  </a:schemeClr>
                </a:solidFill>
                <a:latin typeface="SVN-Segoe Print" panose="020B0606040200020203" pitchFamily="34" charset="0"/>
              </a:rPr>
              <a:t>   tutorialspoint.com, v.v…</a:t>
            </a:r>
            <a:br>
              <a:rPr lang="en-US">
                <a:solidFill>
                  <a:schemeClr val="bg2">
                    <a:lumMod val="50000"/>
                  </a:schemeClr>
                </a:solidFill>
                <a:latin typeface="SVN-Segoe Print" panose="020B0606040200020203" pitchFamily="34" charset="0"/>
              </a:rPr>
            </a:br>
            <a:r>
              <a:rPr lang="en-US">
                <a:latin typeface="SVN-Segoe Print" panose="020B0606040200020203" pitchFamily="34" charset="0"/>
              </a:rPr>
              <a:t>- Làm bài Quiz trên W3School</a:t>
            </a:r>
          </a:p>
        </p:txBody>
      </p:sp>
      <p:sp>
        <p:nvSpPr>
          <p:cNvPr id="4" name="Slide Number Placeholder 3">
            <a:extLst>
              <a:ext uri="{FF2B5EF4-FFF2-40B4-BE49-F238E27FC236}">
                <a16:creationId xmlns:a16="http://schemas.microsoft.com/office/drawing/2014/main" id="{96A0D6E9-D960-4086-AD66-5F08122BF09E}"/>
              </a:ext>
            </a:extLst>
          </p:cNvPr>
          <p:cNvSpPr>
            <a:spLocks noGrp="1"/>
          </p:cNvSpPr>
          <p:nvPr>
            <p:ph type="sldNum" sz="quarter" idx="12"/>
          </p:nvPr>
        </p:nvSpPr>
        <p:spPr/>
        <p:txBody>
          <a:bodyPr/>
          <a:lstStyle/>
          <a:p>
            <a:fld id="{022B156B-59AE-415F-B24B-8756D48BB977}" type="slidenum">
              <a:rPr lang="en-US" smtClean="0"/>
              <a:pPr/>
              <a:t>3</a:t>
            </a:fld>
            <a:endParaRPr lang="en-US" dirty="0"/>
          </a:p>
        </p:txBody>
      </p:sp>
    </p:spTree>
    <p:extLst>
      <p:ext uri="{BB962C8B-B14F-4D97-AF65-F5344CB8AC3E}">
        <p14:creationId xmlns:p14="http://schemas.microsoft.com/office/powerpoint/2010/main" val="71094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1. Component</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lnSpcReduction="10000"/>
          </a:bodyPr>
          <a:lstStyle/>
          <a:p>
            <a:r>
              <a:rPr lang="en-US">
                <a:cs typeface="Courier New" panose="02070309020205020404" pitchFamily="49" charset="0"/>
              </a:rPr>
              <a:t>Một file template (mẫu), viết bằng HTML</a:t>
            </a:r>
          </a:p>
          <a:p>
            <a:r>
              <a:rPr lang="en-US">
                <a:cs typeface="Courier New" panose="02070309020205020404" pitchFamily="49" charset="0"/>
              </a:rPr>
              <a:t>Một file stylesheet, viết bằng CSS / SCSS / SASS / LESS</a:t>
            </a:r>
          </a:p>
          <a:p>
            <a:r>
              <a:rPr lang="en-US">
                <a:cs typeface="Courier New" panose="02070309020205020404" pitchFamily="49" charset="0"/>
              </a:rPr>
              <a:t>Một file class để xử lý dữ liệu chuyên biệt hơn, viết bằng TypeScript</a:t>
            </a:r>
          </a:p>
          <a:p>
            <a:r>
              <a:rPr lang="en-US">
                <a:cs typeface="Courier New" panose="02070309020205020404" pitchFamily="49" charset="0"/>
              </a:rPr>
              <a:t>Và phần Metadata được định nghĩa bởi @</a:t>
            </a:r>
            <a:r>
              <a:rPr lang="en-US">
                <a:effectLst/>
              </a:rPr>
              <a:t>Component decorator, giúp Angular hiểu được “bộ ba” các file trên là một Angular Component</a:t>
            </a:r>
          </a:p>
          <a:p>
            <a:r>
              <a:rPr lang="en-US">
                <a:cs typeface="Courier New" panose="02070309020205020404" pitchFamily="49" charset="0"/>
              </a:rPr>
              <a:t>Có thể tạo nhanh một Component bằng dòng lệnh hoặc extension của Visual Studio Code (khuyên dùng)</a:t>
            </a:r>
            <a:br>
              <a:rPr lang="en-US">
                <a:cs typeface="Courier New" panose="02070309020205020404" pitchFamily="49" charset="0"/>
              </a:rPr>
            </a:br>
            <a:r>
              <a:rPr lang="en-US">
                <a:cs typeface="Courier New" panose="02070309020205020404" pitchFamily="49" charset="0"/>
              </a:rPr>
              <a:t>+ Bằng dòng lệnh:</a:t>
            </a:r>
            <a:br>
              <a:rPr lang="en-US">
                <a:cs typeface="Courier New" panose="02070309020205020404" pitchFamily="49" charset="0"/>
              </a:rPr>
            </a:br>
            <a:r>
              <a:rPr lang="en-US" sz="2000" b="1">
                <a:solidFill>
                  <a:schemeClr val="bg2">
                    <a:lumMod val="50000"/>
                  </a:schemeClr>
                </a:solidFill>
                <a:latin typeface="Courier New" panose="02070309020205020404" pitchFamily="49" charset="0"/>
                <a:cs typeface="Courier New" panose="02070309020205020404" pitchFamily="49" charset="0"/>
              </a:rPr>
              <a:t>ng g c </a:t>
            </a:r>
            <a:r>
              <a:rPr lang="en-US" sz="2000" b="1">
                <a:solidFill>
                  <a:schemeClr val="accent1"/>
                </a:solidFill>
                <a:latin typeface="Courier New" panose="02070309020205020404" pitchFamily="49" charset="0"/>
                <a:cs typeface="Courier New" panose="02070309020205020404" pitchFamily="49" charset="0"/>
              </a:rPr>
              <a:t>&lt;đường dẫn tính từ app&gt;</a:t>
            </a:r>
            <a:r>
              <a:rPr lang="en-US" sz="2000" b="1">
                <a:solidFill>
                  <a:schemeClr val="bg2">
                    <a:lumMod val="50000"/>
                  </a:schemeClr>
                </a:solidFill>
                <a:latin typeface="Courier New" panose="02070309020205020404" pitchFamily="49" charset="0"/>
                <a:cs typeface="Courier New" panose="02070309020205020404" pitchFamily="49" charset="0"/>
              </a:rPr>
              <a:t>/</a:t>
            </a:r>
            <a:r>
              <a:rPr lang="en-US" sz="2000" b="1">
                <a:solidFill>
                  <a:schemeClr val="accent1"/>
                </a:solidFill>
                <a:latin typeface="Courier New" panose="02070309020205020404" pitchFamily="49" charset="0"/>
                <a:cs typeface="Courier New" panose="02070309020205020404" pitchFamily="49" charset="0"/>
              </a:rPr>
              <a:t>&lt;tên component&gt;</a:t>
            </a:r>
            <a:br>
              <a:rPr lang="en-US" sz="2000" b="1">
                <a:solidFill>
                  <a:schemeClr val="accent1"/>
                </a:solidFill>
                <a:latin typeface="Courier New" panose="02070309020205020404" pitchFamily="49" charset="0"/>
                <a:cs typeface="Courier New" panose="02070309020205020404" pitchFamily="49" charset="0"/>
              </a:rPr>
            </a:br>
            <a:r>
              <a:rPr lang="en-US" sz="2000" b="1">
                <a:cs typeface="Courier New" panose="02070309020205020404" pitchFamily="49" charset="0"/>
              </a:rPr>
              <a:t>VD:</a:t>
            </a:r>
            <a:r>
              <a:rPr lang="en-US" sz="2000" b="1">
                <a:latin typeface="Courier New" panose="02070309020205020404" pitchFamily="49" charset="0"/>
                <a:cs typeface="Courier New" panose="02070309020205020404" pitchFamily="49" charset="0"/>
              </a:rPr>
              <a:t> </a:t>
            </a:r>
            <a:r>
              <a:rPr lang="en-US" sz="2000" b="1">
                <a:solidFill>
                  <a:srgbClr val="00B0F0"/>
                </a:solidFill>
                <a:latin typeface="Courier New" panose="02070309020205020404" pitchFamily="49" charset="0"/>
                <a:cs typeface="Courier New" panose="02070309020205020404" pitchFamily="49" charset="0"/>
              </a:rPr>
              <a:t>ng g c comps/my-comp</a:t>
            </a:r>
            <a:endParaRPr lang="en-US" b="1">
              <a:solidFill>
                <a:srgbClr val="00B0F0"/>
              </a:solidFill>
              <a:latin typeface="Courier New" panose="02070309020205020404" pitchFamily="49" charset="0"/>
              <a:cs typeface="Courier New" panose="02070309020205020404" pitchFamily="49" charset="0"/>
            </a:endParaRP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30</a:t>
            </a:fld>
            <a:endParaRPr lang="en-US"/>
          </a:p>
        </p:txBody>
      </p:sp>
    </p:spTree>
    <p:extLst>
      <p:ext uri="{BB962C8B-B14F-4D97-AF65-F5344CB8AC3E}">
        <p14:creationId xmlns:p14="http://schemas.microsoft.com/office/powerpoint/2010/main" val="2996017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1. Component</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Các tạo bằng extension của VS Code: Angular Schematics</a:t>
            </a:r>
            <a:br>
              <a:rPr lang="en-US">
                <a:cs typeface="Courier New" panose="02070309020205020404" pitchFamily="49" charset="0"/>
              </a:rPr>
            </a:br>
            <a:r>
              <a:rPr lang="en-US">
                <a:cs typeface="Courier New" panose="02070309020205020404" pitchFamily="49" charset="0"/>
              </a:rPr>
              <a:t>(khuyên dùng)</a:t>
            </a:r>
            <a:br>
              <a:rPr lang="en-US">
                <a:cs typeface="Courier New" panose="02070309020205020404" pitchFamily="49" charset="0"/>
              </a:rPr>
            </a:br>
            <a:r>
              <a:rPr lang="en-US">
                <a:cs typeface="Courier New" panose="02070309020205020404" pitchFamily="49" charset="0"/>
              </a:rPr>
              <a:t>+ Phải chuột tại thư mục muốn tạo Component, chọn</a:t>
            </a:r>
            <a:br>
              <a:rPr lang="en-US">
                <a:cs typeface="Courier New" panose="02070309020205020404" pitchFamily="49" charset="0"/>
              </a:rPr>
            </a:br>
            <a:r>
              <a:rPr lang="en-US">
                <a:cs typeface="Courier New" panose="02070309020205020404" pitchFamily="49" charset="0"/>
              </a:rPr>
              <a:t>Angular: Generate a component</a:t>
            </a:r>
            <a:br>
              <a:rPr lang="en-US">
                <a:cs typeface="Courier New" panose="02070309020205020404" pitchFamily="49" charset="0"/>
              </a:rPr>
            </a:br>
            <a:br>
              <a:rPr lang="en-US">
                <a:cs typeface="Courier New" panose="02070309020205020404" pitchFamily="49" charset="0"/>
              </a:rPr>
            </a:br>
            <a:br>
              <a:rPr lang="en-US">
                <a:cs typeface="Courier New" panose="02070309020205020404" pitchFamily="49" charset="0"/>
              </a:rPr>
            </a:br>
            <a:br>
              <a:rPr lang="en-US">
                <a:cs typeface="Courier New" panose="02070309020205020404" pitchFamily="49" charset="0"/>
              </a:rPr>
            </a:br>
            <a:r>
              <a:rPr lang="en-US">
                <a:cs typeface="Courier New" panose="02070309020205020404" pitchFamily="49" charset="0"/>
              </a:rPr>
              <a:t>+ Nhập tên component, sau đó Enter</a:t>
            </a:r>
            <a:endParaRPr lang="en-US" b="1">
              <a:solidFill>
                <a:srgbClr val="00B0F0"/>
              </a:solidFill>
              <a:latin typeface="Courier New" panose="02070309020205020404" pitchFamily="49" charset="0"/>
              <a:cs typeface="Courier New" panose="02070309020205020404" pitchFamily="49" charset="0"/>
            </a:endParaRP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31</a:t>
            </a:fld>
            <a:endParaRPr lang="en-US"/>
          </a:p>
        </p:txBody>
      </p:sp>
      <p:pic>
        <p:nvPicPr>
          <p:cNvPr id="4" name="Picture 3">
            <a:extLst>
              <a:ext uri="{FF2B5EF4-FFF2-40B4-BE49-F238E27FC236}">
                <a16:creationId xmlns:a16="http://schemas.microsoft.com/office/drawing/2014/main" id="{3DE5CB34-875F-486C-BAF4-FBA68089E599}"/>
              </a:ext>
            </a:extLst>
          </p:cNvPr>
          <p:cNvPicPr>
            <a:picLocks noChangeAspect="1"/>
          </p:cNvPicPr>
          <p:nvPr/>
        </p:nvPicPr>
        <p:blipFill>
          <a:blip r:embed="rId2"/>
          <a:stretch>
            <a:fillRect/>
          </a:stretch>
        </p:blipFill>
        <p:spPr>
          <a:xfrm>
            <a:off x="6094413" y="2918575"/>
            <a:ext cx="3496163" cy="1381318"/>
          </a:xfrm>
          <a:prstGeom prst="rect">
            <a:avLst/>
          </a:prstGeom>
        </p:spPr>
      </p:pic>
      <p:pic>
        <p:nvPicPr>
          <p:cNvPr id="12" name="Picture 11">
            <a:extLst>
              <a:ext uri="{FF2B5EF4-FFF2-40B4-BE49-F238E27FC236}">
                <a16:creationId xmlns:a16="http://schemas.microsoft.com/office/drawing/2014/main" id="{50058B29-789A-437C-A7DD-37E2872E580F}"/>
              </a:ext>
            </a:extLst>
          </p:cNvPr>
          <p:cNvPicPr>
            <a:picLocks noChangeAspect="1"/>
          </p:cNvPicPr>
          <p:nvPr/>
        </p:nvPicPr>
        <p:blipFill>
          <a:blip r:embed="rId3"/>
          <a:stretch>
            <a:fillRect/>
          </a:stretch>
        </p:blipFill>
        <p:spPr>
          <a:xfrm>
            <a:off x="2860224" y="4814403"/>
            <a:ext cx="6468378" cy="962159"/>
          </a:xfrm>
          <a:prstGeom prst="rect">
            <a:avLst/>
          </a:prstGeom>
        </p:spPr>
      </p:pic>
    </p:spTree>
    <p:extLst>
      <p:ext uri="{BB962C8B-B14F-4D97-AF65-F5344CB8AC3E}">
        <p14:creationId xmlns:p14="http://schemas.microsoft.com/office/powerpoint/2010/main" val="1901324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1. Component</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Các tạo bằng extension của VS Code: Angular Schematics</a:t>
            </a:r>
            <a:br>
              <a:rPr lang="en-US">
                <a:cs typeface="Courier New" panose="02070309020205020404" pitchFamily="49" charset="0"/>
              </a:rPr>
            </a:br>
            <a:r>
              <a:rPr lang="en-US">
                <a:cs typeface="Courier New" panose="02070309020205020404" pitchFamily="49" charset="0"/>
              </a:rPr>
              <a:t>(khuyên dùng)</a:t>
            </a:r>
            <a:br>
              <a:rPr lang="en-US">
                <a:cs typeface="Courier New" panose="02070309020205020404" pitchFamily="49" charset="0"/>
              </a:rPr>
            </a:br>
            <a:r>
              <a:rPr lang="en-US">
                <a:cs typeface="Courier New" panose="02070309020205020404" pitchFamily="49" charset="0"/>
              </a:rPr>
              <a:t>+ Chọn Default component, sau đó Confirm </a:t>
            </a:r>
            <a:br>
              <a:rPr lang="en-US">
                <a:cs typeface="Courier New" panose="02070309020205020404" pitchFamily="49" charset="0"/>
              </a:rPr>
            </a:br>
            <a:endParaRPr lang="en-US" b="1">
              <a:solidFill>
                <a:srgbClr val="00B0F0"/>
              </a:solidFill>
              <a:latin typeface="Courier New" panose="02070309020205020404" pitchFamily="49" charset="0"/>
              <a:cs typeface="Courier New" panose="02070309020205020404" pitchFamily="49" charset="0"/>
            </a:endParaRP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32</a:t>
            </a:fld>
            <a:endParaRPr lang="en-US"/>
          </a:p>
        </p:txBody>
      </p:sp>
      <p:pic>
        <p:nvPicPr>
          <p:cNvPr id="7" name="Picture 6">
            <a:extLst>
              <a:ext uri="{FF2B5EF4-FFF2-40B4-BE49-F238E27FC236}">
                <a16:creationId xmlns:a16="http://schemas.microsoft.com/office/drawing/2014/main" id="{4E96C5A2-68B8-4497-A82D-71A2A0229086}"/>
              </a:ext>
            </a:extLst>
          </p:cNvPr>
          <p:cNvPicPr>
            <a:picLocks noChangeAspect="1"/>
          </p:cNvPicPr>
          <p:nvPr/>
        </p:nvPicPr>
        <p:blipFill>
          <a:blip r:embed="rId2"/>
          <a:stretch>
            <a:fillRect/>
          </a:stretch>
        </p:blipFill>
        <p:spPr>
          <a:xfrm>
            <a:off x="3288327" y="2936973"/>
            <a:ext cx="5127886" cy="1903993"/>
          </a:xfrm>
          <a:prstGeom prst="rect">
            <a:avLst/>
          </a:prstGeom>
        </p:spPr>
      </p:pic>
      <p:pic>
        <p:nvPicPr>
          <p:cNvPr id="9" name="Picture 8">
            <a:extLst>
              <a:ext uri="{FF2B5EF4-FFF2-40B4-BE49-F238E27FC236}">
                <a16:creationId xmlns:a16="http://schemas.microsoft.com/office/drawing/2014/main" id="{5CB274BF-E374-45D0-B0AF-B4685989FB8C}"/>
              </a:ext>
            </a:extLst>
          </p:cNvPr>
          <p:cNvPicPr>
            <a:picLocks noChangeAspect="1"/>
          </p:cNvPicPr>
          <p:nvPr/>
        </p:nvPicPr>
        <p:blipFill rotWithShape="1">
          <a:blip r:embed="rId3"/>
          <a:srcRect t="3824"/>
          <a:stretch/>
        </p:blipFill>
        <p:spPr>
          <a:xfrm>
            <a:off x="3288327" y="5001207"/>
            <a:ext cx="5127886" cy="1024131"/>
          </a:xfrm>
          <a:prstGeom prst="rect">
            <a:avLst/>
          </a:prstGeom>
        </p:spPr>
      </p:pic>
    </p:spTree>
    <p:extLst>
      <p:ext uri="{BB962C8B-B14F-4D97-AF65-F5344CB8AC3E}">
        <p14:creationId xmlns:p14="http://schemas.microsoft.com/office/powerpoint/2010/main" val="346763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1. Component</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Các tạo bằng extension của VS Code: Angular Schematics</a:t>
            </a:r>
            <a:br>
              <a:rPr lang="en-US">
                <a:cs typeface="Courier New" panose="02070309020205020404" pitchFamily="49" charset="0"/>
              </a:rPr>
            </a:br>
            <a:r>
              <a:rPr lang="en-US">
                <a:cs typeface="Courier New" panose="02070309020205020404" pitchFamily="49" charset="0"/>
              </a:rPr>
              <a:t>(khuyên dùng)</a:t>
            </a:r>
            <a:br>
              <a:rPr lang="en-US">
                <a:cs typeface="Courier New" panose="02070309020205020404" pitchFamily="49" charset="0"/>
              </a:rPr>
            </a:br>
            <a:r>
              <a:rPr lang="en-US">
                <a:cs typeface="Courier New" panose="02070309020205020404" pitchFamily="49" charset="0"/>
              </a:rPr>
              <a:t>+ Extension tự chạy dòng lệnh tạo component</a:t>
            </a:r>
            <a:br>
              <a:rPr lang="en-US">
                <a:cs typeface="Courier New" panose="02070309020205020404" pitchFamily="49" charset="0"/>
              </a:rPr>
            </a:br>
            <a:br>
              <a:rPr lang="en-US">
                <a:cs typeface="Courier New" panose="02070309020205020404" pitchFamily="49" charset="0"/>
              </a:rPr>
            </a:br>
            <a:br>
              <a:rPr lang="en-US">
                <a:cs typeface="Courier New" panose="02070309020205020404" pitchFamily="49" charset="0"/>
              </a:rPr>
            </a:br>
            <a:br>
              <a:rPr lang="en-US">
                <a:cs typeface="Courier New" panose="02070309020205020404" pitchFamily="49" charset="0"/>
              </a:rPr>
            </a:br>
            <a:br>
              <a:rPr lang="en-US">
                <a:cs typeface="Courier New" panose="02070309020205020404" pitchFamily="49" charset="0"/>
              </a:rPr>
            </a:br>
            <a:r>
              <a:rPr lang="en-US">
                <a:cs typeface="Courier New" panose="02070309020205020404" pitchFamily="49" charset="0"/>
              </a:rPr>
              <a:t>+ Lưu ý: Component sẽ tự động được import vào Module gần nhất tính từ vị trí tạo component trở ra ngoài,</a:t>
            </a:r>
            <a:br>
              <a:rPr lang="en-US">
                <a:cs typeface="Courier New" panose="02070309020205020404" pitchFamily="49" charset="0"/>
              </a:rPr>
            </a:br>
            <a:r>
              <a:rPr lang="en-US">
                <a:cs typeface="Courier New" panose="02070309020205020404" pitchFamily="49" charset="0"/>
              </a:rPr>
              <a:t>ở VD này là app.module.ts (như hình trên)</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33</a:t>
            </a:fld>
            <a:endParaRPr lang="en-US"/>
          </a:p>
        </p:txBody>
      </p:sp>
      <p:pic>
        <p:nvPicPr>
          <p:cNvPr id="10" name="Picture 9">
            <a:extLst>
              <a:ext uri="{FF2B5EF4-FFF2-40B4-BE49-F238E27FC236}">
                <a16:creationId xmlns:a16="http://schemas.microsoft.com/office/drawing/2014/main" id="{82418822-375C-4012-8D20-BAD94ABA97DE}"/>
              </a:ext>
            </a:extLst>
          </p:cNvPr>
          <p:cNvPicPr>
            <a:picLocks noChangeAspect="1"/>
          </p:cNvPicPr>
          <p:nvPr/>
        </p:nvPicPr>
        <p:blipFill>
          <a:blip r:embed="rId2"/>
          <a:stretch>
            <a:fillRect/>
          </a:stretch>
        </p:blipFill>
        <p:spPr>
          <a:xfrm>
            <a:off x="3712830" y="3028764"/>
            <a:ext cx="4763165" cy="1267002"/>
          </a:xfrm>
          <a:prstGeom prst="rect">
            <a:avLst/>
          </a:prstGeom>
        </p:spPr>
      </p:pic>
    </p:spTree>
    <p:extLst>
      <p:ext uri="{BB962C8B-B14F-4D97-AF65-F5344CB8AC3E}">
        <p14:creationId xmlns:p14="http://schemas.microsoft.com/office/powerpoint/2010/main" val="2935634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2. String Interpolation</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Là một trong các dạng Data binding</a:t>
            </a:r>
          </a:p>
          <a:p>
            <a:r>
              <a:rPr lang="en-US">
                <a:cs typeface="Courier New" panose="02070309020205020404" pitchFamily="49" charset="0"/>
              </a:rPr>
              <a:t>Binding một chiều từ class → template</a:t>
            </a:r>
          </a:p>
          <a:p>
            <a:r>
              <a:rPr lang="en-US">
                <a:cs typeface="Courier New" panose="02070309020205020404" pitchFamily="49" charset="0"/>
              </a:rPr>
              <a:t>Syntax: </a:t>
            </a:r>
            <a:r>
              <a:rPr lang="en-US">
                <a:solidFill>
                  <a:schemeClr val="bg2">
                    <a:lumMod val="50000"/>
                  </a:schemeClr>
                </a:solidFill>
                <a:cs typeface="Courier New" panose="02070309020205020404" pitchFamily="49" charset="0"/>
              </a:rPr>
              <a:t>{{ &lt;biến / hàm / toán tử 3 ngôi / ...&gt; }}</a:t>
            </a:r>
          </a:p>
          <a:p>
            <a:r>
              <a:rPr lang="en-US">
                <a:cs typeface="Courier New" panose="02070309020205020404" pitchFamily="49" charset="0"/>
              </a:rPr>
              <a:t>VD:</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34</a:t>
            </a:fld>
            <a:endParaRPr lang="en-US"/>
          </a:p>
        </p:txBody>
      </p:sp>
      <p:pic>
        <p:nvPicPr>
          <p:cNvPr id="7" name="Picture 6">
            <a:extLst>
              <a:ext uri="{FF2B5EF4-FFF2-40B4-BE49-F238E27FC236}">
                <a16:creationId xmlns:a16="http://schemas.microsoft.com/office/drawing/2014/main" id="{F8F012FE-4B22-45F9-B888-6579654F06E3}"/>
              </a:ext>
            </a:extLst>
          </p:cNvPr>
          <p:cNvPicPr>
            <a:picLocks noChangeAspect="1"/>
          </p:cNvPicPr>
          <p:nvPr/>
        </p:nvPicPr>
        <p:blipFill>
          <a:blip r:embed="rId2"/>
          <a:stretch>
            <a:fillRect/>
          </a:stretch>
        </p:blipFill>
        <p:spPr>
          <a:xfrm>
            <a:off x="1240552" y="4375706"/>
            <a:ext cx="4896533" cy="1124107"/>
          </a:xfrm>
          <a:prstGeom prst="rect">
            <a:avLst/>
          </a:prstGeom>
        </p:spPr>
      </p:pic>
      <p:pic>
        <p:nvPicPr>
          <p:cNvPr id="9" name="Picture 8">
            <a:extLst>
              <a:ext uri="{FF2B5EF4-FFF2-40B4-BE49-F238E27FC236}">
                <a16:creationId xmlns:a16="http://schemas.microsoft.com/office/drawing/2014/main" id="{06C4CE8D-EA3F-4EF8-95B4-97435DEC82E2}"/>
              </a:ext>
            </a:extLst>
          </p:cNvPr>
          <p:cNvPicPr>
            <a:picLocks noChangeAspect="1"/>
          </p:cNvPicPr>
          <p:nvPr/>
        </p:nvPicPr>
        <p:blipFill>
          <a:blip r:embed="rId3"/>
          <a:stretch>
            <a:fillRect/>
          </a:stretch>
        </p:blipFill>
        <p:spPr>
          <a:xfrm>
            <a:off x="6794751" y="4161363"/>
            <a:ext cx="2772162" cy="1552792"/>
          </a:xfrm>
          <a:prstGeom prst="rect">
            <a:avLst/>
          </a:prstGeom>
        </p:spPr>
      </p:pic>
    </p:spTree>
    <p:extLst>
      <p:ext uri="{BB962C8B-B14F-4D97-AF65-F5344CB8AC3E}">
        <p14:creationId xmlns:p14="http://schemas.microsoft.com/office/powerpoint/2010/main" val="548472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2. String Interpolation</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Kết quả:</a:t>
            </a:r>
          </a:p>
          <a:p>
            <a:endParaRPr lang="en-US">
              <a:cs typeface="Courier New" panose="02070309020205020404" pitchFamily="49" charset="0"/>
            </a:endParaRPr>
          </a:p>
          <a:p>
            <a:endParaRPr lang="en-US">
              <a:cs typeface="Courier New" panose="02070309020205020404" pitchFamily="49" charset="0"/>
            </a:endParaRPr>
          </a:p>
          <a:p>
            <a:r>
              <a:rPr lang="en-US" b="1">
                <a:solidFill>
                  <a:srgbClr val="FF0000"/>
                </a:solidFill>
                <a:cs typeface="Courier New" panose="02070309020205020404" pitchFamily="49" charset="0"/>
              </a:rPr>
              <a:t>Lưu ý quan trọng: </a:t>
            </a:r>
            <a:r>
              <a:rPr lang="en-US">
                <a:cs typeface="Courier New" panose="02070309020205020404" pitchFamily="49" charset="0"/>
              </a:rPr>
              <a:t>Hạn chế tối đa cách code như Testcase 2,</a:t>
            </a:r>
            <a:br>
              <a:rPr lang="en-US">
                <a:cs typeface="Courier New" panose="02070309020205020404" pitchFamily="49" charset="0"/>
              </a:rPr>
            </a:br>
            <a:r>
              <a:rPr lang="en-US">
                <a:cs typeface="Courier New" panose="02070309020205020404" pitchFamily="49" charset="0"/>
              </a:rPr>
              <a:t>Vì quá trình refesh template diễn ra liên tục</a:t>
            </a:r>
            <a:br>
              <a:rPr lang="en-US">
                <a:cs typeface="Courier New" panose="02070309020205020404" pitchFamily="49" charset="0"/>
              </a:rPr>
            </a:br>
            <a:r>
              <a:rPr lang="en-US">
                <a:cs typeface="Courier New" panose="02070309020205020404" pitchFamily="49" charset="0"/>
              </a:rPr>
              <a:t>→ binding được gọi lại liên tục</a:t>
            </a:r>
            <a:br>
              <a:rPr lang="en-US">
                <a:cs typeface="Courier New" panose="02070309020205020404" pitchFamily="49" charset="0"/>
              </a:rPr>
            </a:br>
            <a:r>
              <a:rPr lang="en-US">
                <a:cs typeface="Courier New" panose="02070309020205020404" pitchFamily="49" charset="0"/>
              </a:rPr>
              <a:t>→ hàm getNum() được gọi lại liên tục</a:t>
            </a:r>
            <a:br>
              <a:rPr lang="en-US">
                <a:cs typeface="Courier New" panose="02070309020205020404" pitchFamily="49" charset="0"/>
              </a:rPr>
            </a:br>
            <a:r>
              <a:rPr lang="en-US">
                <a:cs typeface="Courier New" panose="02070309020205020404" pitchFamily="49" charset="0"/>
              </a:rPr>
              <a:t>=&gt; Ảnh hưởng hiệu suất (Dễ thấy nhất khi hàm getNum() xử lý nhiều tác vụ trước khi return giá trị về)</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35</a:t>
            </a:fld>
            <a:endParaRPr lang="en-US"/>
          </a:p>
        </p:txBody>
      </p:sp>
      <p:pic>
        <p:nvPicPr>
          <p:cNvPr id="4" name="Picture 3">
            <a:extLst>
              <a:ext uri="{FF2B5EF4-FFF2-40B4-BE49-F238E27FC236}">
                <a16:creationId xmlns:a16="http://schemas.microsoft.com/office/drawing/2014/main" id="{406A1CA3-351D-40DC-8C87-88258D60A102}"/>
              </a:ext>
            </a:extLst>
          </p:cNvPr>
          <p:cNvPicPr>
            <a:picLocks noChangeAspect="1"/>
          </p:cNvPicPr>
          <p:nvPr/>
        </p:nvPicPr>
        <p:blipFill>
          <a:blip r:embed="rId2"/>
          <a:stretch>
            <a:fillRect/>
          </a:stretch>
        </p:blipFill>
        <p:spPr>
          <a:xfrm>
            <a:off x="2923079" y="1860899"/>
            <a:ext cx="2048161" cy="1362265"/>
          </a:xfrm>
          <a:prstGeom prst="rect">
            <a:avLst/>
          </a:prstGeom>
        </p:spPr>
      </p:pic>
    </p:spTree>
    <p:extLst>
      <p:ext uri="{BB962C8B-B14F-4D97-AF65-F5344CB8AC3E}">
        <p14:creationId xmlns:p14="http://schemas.microsoft.com/office/powerpoint/2010/main" val="174880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3. Life cycle Hooks</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6128688" cy="4538472"/>
          </a:xfrm>
        </p:spPr>
        <p:txBody>
          <a:bodyPr>
            <a:normAutofit/>
          </a:bodyPr>
          <a:lstStyle/>
          <a:p>
            <a:r>
              <a:rPr lang="en-US">
                <a:cs typeface="Courier New" panose="02070309020205020404" pitchFamily="49" charset="0"/>
              </a:rPr>
              <a:t>Vòng đời “chạy” của một Component được thể hiện theo hình bên →</a:t>
            </a:r>
          </a:p>
          <a:p>
            <a:r>
              <a:rPr lang="en-US">
                <a:cs typeface="Courier New" panose="02070309020205020404" pitchFamily="49" charset="0"/>
              </a:rPr>
              <a:t>Về cơ bản, chỉ cần nắm thứ tự chạy của các “hook” và một số “hook” thường dùng sau: constructor, ngOnInit, ngAfterViewInit, ngOnDestroy</a:t>
            </a:r>
          </a:p>
          <a:p>
            <a:pPr lvl="1">
              <a:buFont typeface="Wingdings" panose="05000000000000000000" pitchFamily="2" charset="2"/>
              <a:buChar char="§"/>
            </a:pPr>
            <a:r>
              <a:rPr lang="en-US">
                <a:cs typeface="Courier New" panose="02070309020205020404" pitchFamily="49" charset="0"/>
              </a:rPr>
              <a:t>constructor: được gọi 1 lần đầu tiên nhất để khởi tạo class TS</a:t>
            </a:r>
          </a:p>
          <a:p>
            <a:pPr lvl="1">
              <a:buFont typeface="Wingdings" panose="05000000000000000000" pitchFamily="2" charset="2"/>
              <a:buChar char="§"/>
            </a:pPr>
            <a:r>
              <a:rPr lang="en-US">
                <a:cs typeface="Courier New" panose="02070309020205020404" pitchFamily="49" charset="0"/>
              </a:rPr>
              <a:t>ngOnChanges được gọi khi có giá trị được biding đến class bằng phương pháp input (VD use nhập ô &lt;input&gt;)</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36</a:t>
            </a:fld>
            <a:endParaRPr lang="en-US"/>
          </a:p>
        </p:txBody>
      </p:sp>
      <p:pic>
        <p:nvPicPr>
          <p:cNvPr id="20484" name="Picture 4" descr="Lifecycle Hooks • Angular">
            <a:extLst>
              <a:ext uri="{FF2B5EF4-FFF2-40B4-BE49-F238E27FC236}">
                <a16:creationId xmlns:a16="http://schemas.microsoft.com/office/drawing/2014/main" id="{CA77979D-D162-484D-9F4A-E6F6F1150C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4560" y="1633237"/>
            <a:ext cx="4212051" cy="4429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106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3. Life cycle Hooks</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6128688" cy="4538472"/>
          </a:xfrm>
        </p:spPr>
        <p:txBody>
          <a:bodyPr>
            <a:normAutofit/>
          </a:bodyPr>
          <a:lstStyle/>
          <a:p>
            <a:pPr lvl="1">
              <a:buFont typeface="Wingdings" panose="05000000000000000000" pitchFamily="2" charset="2"/>
              <a:buChar char="§"/>
            </a:pPr>
            <a:r>
              <a:rPr lang="en-US">
                <a:cs typeface="Courier New" panose="02070309020205020404" pitchFamily="49" charset="0"/>
              </a:rPr>
              <a:t>ngOnInit được gọi 1 lần để xử lý các tác vụ khởi tạo (nếu có)</a:t>
            </a:r>
          </a:p>
          <a:p>
            <a:pPr lvl="1">
              <a:buFont typeface="Wingdings" panose="05000000000000000000" pitchFamily="2" charset="2"/>
              <a:buChar char="§"/>
            </a:pPr>
            <a:r>
              <a:rPr lang="en-US">
                <a:cs typeface="Courier New" panose="02070309020205020404" pitchFamily="49" charset="0"/>
              </a:rPr>
              <a:t>ngOnDoCheck được gọi mỗi khi có sự thay đổi dữ liệu ở class TS</a:t>
            </a:r>
          </a:p>
          <a:p>
            <a:pPr lvl="1">
              <a:buFont typeface="Wingdings" panose="05000000000000000000" pitchFamily="2" charset="2"/>
              <a:buChar char="§"/>
            </a:pPr>
            <a:r>
              <a:rPr lang="en-US">
                <a:cs typeface="Courier New" panose="02070309020205020404" pitchFamily="49" charset="0"/>
              </a:rPr>
              <a:t>ngAfterContentInit được gọi 1 lần sau khi component content khởi tạo xong</a:t>
            </a:r>
          </a:p>
          <a:p>
            <a:pPr lvl="1">
              <a:buFont typeface="Wingdings" panose="05000000000000000000" pitchFamily="2" charset="2"/>
              <a:buChar char="§"/>
            </a:pPr>
            <a:r>
              <a:rPr lang="en-US">
                <a:cs typeface="Courier New" panose="02070309020205020404" pitchFamily="49" charset="0"/>
              </a:rPr>
              <a:t>ngAfterContentChecked được gọi sau khi component content được kiểm tra</a:t>
            </a:r>
          </a:p>
          <a:p>
            <a:pPr lvl="1">
              <a:buFont typeface="Wingdings" panose="05000000000000000000" pitchFamily="2" charset="2"/>
              <a:buChar char="§"/>
            </a:pPr>
            <a:r>
              <a:rPr lang="en-US">
                <a:cs typeface="Courier New" panose="02070309020205020404" pitchFamily="49" charset="0"/>
              </a:rPr>
              <a:t>ngAfterViewInit được gọi 1 lần sau khi khởi tạo xong view của các component cha và component con</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37</a:t>
            </a:fld>
            <a:endParaRPr lang="en-US"/>
          </a:p>
        </p:txBody>
      </p:sp>
      <p:pic>
        <p:nvPicPr>
          <p:cNvPr id="20484" name="Picture 4" descr="Lifecycle Hooks • Angular">
            <a:extLst>
              <a:ext uri="{FF2B5EF4-FFF2-40B4-BE49-F238E27FC236}">
                <a16:creationId xmlns:a16="http://schemas.microsoft.com/office/drawing/2014/main" id="{CA77979D-D162-484D-9F4A-E6F6F1150C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4560" y="1633237"/>
            <a:ext cx="4212051" cy="4429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5944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3. Life cycle Hooks</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6128688" cy="4538472"/>
          </a:xfrm>
        </p:spPr>
        <p:txBody>
          <a:bodyPr>
            <a:normAutofit/>
          </a:bodyPr>
          <a:lstStyle/>
          <a:p>
            <a:pPr lvl="1">
              <a:buFont typeface="Wingdings" panose="05000000000000000000" pitchFamily="2" charset="2"/>
              <a:buChar char="§"/>
            </a:pPr>
            <a:r>
              <a:rPr lang="en-US">
                <a:cs typeface="Courier New" panose="02070309020205020404" pitchFamily="49" charset="0"/>
              </a:rPr>
              <a:t>ngAfterViewChecked được gọi sau khi kiểm tra xong các view của component cha và component con</a:t>
            </a:r>
          </a:p>
          <a:p>
            <a:pPr lvl="1">
              <a:buFont typeface="Wingdings" panose="05000000000000000000" pitchFamily="2" charset="2"/>
              <a:buChar char="§"/>
            </a:pPr>
            <a:r>
              <a:rPr lang="en-US">
                <a:cs typeface="Courier New" panose="02070309020205020404" pitchFamily="49" charset="0"/>
              </a:rPr>
              <a:t>ngOnDestroy được gọi trước khi Angular phá bỏ component</a:t>
            </a:r>
          </a:p>
          <a:p>
            <a:r>
              <a:rPr lang="en-US">
                <a:cs typeface="Courier New" panose="02070309020205020404" pitchFamily="49" charset="0"/>
              </a:rPr>
              <a:t>Chi tiết của từng “hook” xem </a:t>
            </a:r>
            <a:r>
              <a:rPr lang="en-US">
                <a:cs typeface="Courier New" panose="02070309020205020404" pitchFamily="49" charset="0"/>
                <a:hlinkClick r:id="rId2"/>
              </a:rPr>
              <a:t>tại đây (EN)</a:t>
            </a:r>
            <a:r>
              <a:rPr lang="en-US">
                <a:cs typeface="Courier New" panose="02070309020205020404" pitchFamily="49" charset="0"/>
              </a:rPr>
              <a:t> hoặc </a:t>
            </a:r>
            <a:r>
              <a:rPr lang="en-US">
                <a:cs typeface="Courier New" panose="02070309020205020404" pitchFamily="49" charset="0"/>
                <a:hlinkClick r:id="rId3"/>
              </a:rPr>
              <a:t>tại đây (VN)</a:t>
            </a:r>
            <a:r>
              <a:rPr lang="en-US">
                <a:cs typeface="Courier New" panose="02070309020205020404" pitchFamily="49" charset="0"/>
              </a:rPr>
              <a:t>.</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38</a:t>
            </a:fld>
            <a:endParaRPr lang="en-US"/>
          </a:p>
        </p:txBody>
      </p:sp>
      <p:pic>
        <p:nvPicPr>
          <p:cNvPr id="20484" name="Picture 4" descr="Lifecycle Hooks • Angular">
            <a:extLst>
              <a:ext uri="{FF2B5EF4-FFF2-40B4-BE49-F238E27FC236}">
                <a16:creationId xmlns:a16="http://schemas.microsoft.com/office/drawing/2014/main" id="{CA77979D-D162-484D-9F4A-E6F6F1150C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4560" y="1633237"/>
            <a:ext cx="4212051" cy="4429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422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4. Binding</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Data Binding</a:t>
            </a:r>
          </a:p>
          <a:p>
            <a:pPr lvl="1">
              <a:buFont typeface="Wingdings" panose="05000000000000000000" pitchFamily="2" charset="2"/>
              <a:buChar char="§"/>
            </a:pPr>
            <a:r>
              <a:rPr lang="en-US">
                <a:cs typeface="Courier New" panose="02070309020205020404" pitchFamily="49" charset="0"/>
              </a:rPr>
              <a:t>Là Binding dữ liệu (data) 1 chiều từ “chỗ này” đến “chỗ kia”</a:t>
            </a:r>
          </a:p>
          <a:p>
            <a:pPr lvl="1">
              <a:buFont typeface="Wingdings" panose="05000000000000000000" pitchFamily="2" charset="2"/>
              <a:buChar char="§"/>
            </a:pPr>
            <a:r>
              <a:rPr lang="en-US">
                <a:cs typeface="Courier New" panose="02070309020205020404" pitchFamily="49" charset="0"/>
              </a:rPr>
              <a:t>Binding từ Class → Template (cùng 1 component): sử dụng String interpolation</a:t>
            </a:r>
          </a:p>
          <a:p>
            <a:pPr lvl="1">
              <a:buFont typeface="Wingdings" panose="05000000000000000000" pitchFamily="2" charset="2"/>
              <a:buChar char="§"/>
            </a:pPr>
            <a:r>
              <a:rPr lang="en-US">
                <a:cs typeface="Courier New" panose="02070309020205020404" pitchFamily="49" charset="0"/>
              </a:rPr>
              <a:t>Binding từ Component này → Component khác: dùng ngoặc vuông </a:t>
            </a:r>
            <a:r>
              <a:rPr lang="en-US" b="1">
                <a:cs typeface="Courier New" panose="02070309020205020404" pitchFamily="49" charset="0"/>
              </a:rPr>
              <a:t>[ ]</a:t>
            </a:r>
            <a:br>
              <a:rPr lang="en-US" b="1">
                <a:cs typeface="Courier New" panose="02070309020205020404" pitchFamily="49" charset="0"/>
              </a:rPr>
            </a:br>
            <a:r>
              <a:rPr lang="en-US" i="1">
                <a:cs typeface="Courier New" panose="02070309020205020404" pitchFamily="49" charset="0"/>
              </a:rPr>
              <a:t>Component nhận data bằng @Input, chi tiết xem mục 7</a:t>
            </a:r>
          </a:p>
          <a:p>
            <a:pPr lvl="1">
              <a:buFont typeface="Wingdings" panose="05000000000000000000" pitchFamily="2" charset="2"/>
              <a:buChar char="§"/>
            </a:pPr>
            <a:r>
              <a:rPr lang="en-US">
                <a:cs typeface="Courier New" panose="02070309020205020404" pitchFamily="49" charset="0"/>
              </a:rPr>
              <a:t>Sytax: </a:t>
            </a:r>
            <a:r>
              <a:rPr lang="en-US" sz="1800" b="1">
                <a:solidFill>
                  <a:schemeClr val="bg2">
                    <a:lumMod val="50000"/>
                  </a:schemeClr>
                </a:solidFill>
                <a:latin typeface="Courier New" panose="02070309020205020404" pitchFamily="49" charset="0"/>
                <a:cs typeface="Courier New" panose="02070309020205020404" pitchFamily="49" charset="0"/>
              </a:rPr>
              <a:t>[&lt;varNameCompRecieve&gt;]=“&lt;varNameCompSend or Data&gt;”</a:t>
            </a:r>
          </a:p>
          <a:p>
            <a:pPr lvl="1">
              <a:buFont typeface="Wingdings" panose="05000000000000000000" pitchFamily="2" charset="2"/>
              <a:buChar char="§"/>
            </a:pPr>
            <a:r>
              <a:rPr lang="en-US">
                <a:cs typeface="Courier New" panose="02070309020205020404" pitchFamily="49" charset="0"/>
              </a:rPr>
              <a:t>VD:</a:t>
            </a:r>
            <a:endParaRPr lang="en-US" b="1">
              <a:solidFill>
                <a:schemeClr val="bg2">
                  <a:lumMod val="50000"/>
                </a:schemeClr>
              </a:solidFill>
              <a:latin typeface="Courier New" panose="02070309020205020404" pitchFamily="49" charset="0"/>
              <a:cs typeface="Courier New" panose="02070309020205020404" pitchFamily="49" charset="0"/>
            </a:endParaRP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39</a:t>
            </a:fld>
            <a:endParaRPr lang="en-US"/>
          </a:p>
        </p:txBody>
      </p:sp>
      <p:pic>
        <p:nvPicPr>
          <p:cNvPr id="8" name="Picture 7">
            <a:extLst>
              <a:ext uri="{FF2B5EF4-FFF2-40B4-BE49-F238E27FC236}">
                <a16:creationId xmlns:a16="http://schemas.microsoft.com/office/drawing/2014/main" id="{B424B265-2DDE-4CCD-A96A-AE7B3BF5874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70063" y="4493956"/>
            <a:ext cx="5058481" cy="1799459"/>
          </a:xfrm>
          <a:prstGeom prst="rect">
            <a:avLst/>
          </a:prstGeom>
        </p:spPr>
      </p:pic>
      <p:pic>
        <p:nvPicPr>
          <p:cNvPr id="4" name="Picture 3">
            <a:extLst>
              <a:ext uri="{FF2B5EF4-FFF2-40B4-BE49-F238E27FC236}">
                <a16:creationId xmlns:a16="http://schemas.microsoft.com/office/drawing/2014/main" id="{83A2E3CA-F313-4728-AF8A-4D406F8F051B}"/>
              </a:ext>
            </a:extLst>
          </p:cNvPr>
          <p:cNvPicPr>
            <a:picLocks noChangeAspect="1"/>
          </p:cNvPicPr>
          <p:nvPr/>
        </p:nvPicPr>
        <p:blipFill>
          <a:blip r:embed="rId3"/>
          <a:stretch>
            <a:fillRect/>
          </a:stretch>
        </p:blipFill>
        <p:spPr>
          <a:xfrm>
            <a:off x="7958214" y="4899893"/>
            <a:ext cx="1445822" cy="1040554"/>
          </a:xfrm>
          <a:prstGeom prst="rect">
            <a:avLst/>
          </a:prstGeom>
        </p:spPr>
      </p:pic>
    </p:spTree>
    <p:extLst>
      <p:ext uri="{BB962C8B-B14F-4D97-AF65-F5344CB8AC3E}">
        <p14:creationId xmlns:p14="http://schemas.microsoft.com/office/powerpoint/2010/main" val="1192361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65212" y="690458"/>
            <a:ext cx="10058402" cy="646922"/>
          </a:xfrm>
        </p:spPr>
        <p:txBody>
          <a:bodyPr/>
          <a:lstStyle/>
          <a:p>
            <a:r>
              <a:rPr lang="en-US">
                <a:latin typeface="UTM Essendine Caps" panose="02040603050506020204" pitchFamily="18" charset="0"/>
              </a:rPr>
              <a:t>1. Kiến thức</a:t>
            </a:r>
            <a:endParaRPr>
              <a:latin typeface="UTM Essendine Caps" panose="02040603050506020204" pitchFamily="18" charset="0"/>
            </a:endParaRPr>
          </a:p>
        </p:txBody>
      </p:sp>
      <p:sp>
        <p:nvSpPr>
          <p:cNvPr id="14" name="Content Placeholder 13"/>
          <p:cNvSpPr>
            <a:spLocks noGrp="1"/>
          </p:cNvSpPr>
          <p:nvPr>
            <p:ph idx="1"/>
          </p:nvPr>
        </p:nvSpPr>
        <p:spPr>
          <a:xfrm>
            <a:off x="1065213" y="1565980"/>
            <a:ext cx="10616713" cy="4800600"/>
          </a:xfrm>
        </p:spPr>
        <p:txBody>
          <a:bodyPr>
            <a:noAutofit/>
          </a:bodyPr>
          <a:lstStyle/>
          <a:p>
            <a:pPr marL="354013" indent="-354013">
              <a:lnSpc>
                <a:spcPct val="120000"/>
              </a:lnSpc>
              <a:buFont typeface="+mj-lt"/>
              <a:buAutoNum type="alphaLcPeriod"/>
            </a:pPr>
            <a:r>
              <a:rPr lang="en-US">
                <a:latin typeface="SVN-Segoe Print" panose="020B0606040200020203" pitchFamily="34" charset="0"/>
              </a:rPr>
              <a:t>Kiến thức cơ bản cần trang bị</a:t>
            </a:r>
            <a:br>
              <a:rPr lang="en-US">
                <a:latin typeface="SVN-Segoe Print" panose="020B0606040200020203" pitchFamily="34" charset="0"/>
              </a:rPr>
            </a:br>
            <a:r>
              <a:rPr lang="en-US">
                <a:latin typeface="SVN-Segoe Print" panose="020B0606040200020203" pitchFamily="34" charset="0"/>
              </a:rPr>
              <a:t>- JavaScript: </a:t>
            </a:r>
            <a:r>
              <a:rPr lang="en-US">
                <a:latin typeface="SVN-Segoe Print" panose="020B0606040200020203" pitchFamily="34" charset="0"/>
                <a:hlinkClick r:id="rId2"/>
              </a:rPr>
              <a:t>File 1</a:t>
            </a:r>
            <a:r>
              <a:rPr lang="en-US">
                <a:latin typeface="SVN-Segoe Print" panose="020B0606040200020203" pitchFamily="34" charset="0"/>
              </a:rPr>
              <a:t> | </a:t>
            </a:r>
            <a:r>
              <a:rPr lang="en-US">
                <a:latin typeface="SVN-Segoe Print" panose="020B0606040200020203" pitchFamily="34" charset="0"/>
                <a:hlinkClick r:id="rId3"/>
              </a:rPr>
              <a:t>File 2</a:t>
            </a:r>
            <a:br>
              <a:rPr lang="en-US">
                <a:latin typeface="SVN-Segoe Print" panose="020B0606040200020203" pitchFamily="34" charset="0"/>
              </a:rPr>
            </a:br>
            <a:r>
              <a:rPr lang="en-US">
                <a:latin typeface="SVN-Segoe Print" panose="020B0606040200020203" pitchFamily="34" charset="0"/>
              </a:rPr>
              <a:t>  + Build-in Objects:</a:t>
            </a:r>
            <a:br>
              <a:rPr lang="en-US">
                <a:latin typeface="SVN-Segoe Print" panose="020B0606040200020203" pitchFamily="34" charset="0"/>
              </a:rPr>
            </a:br>
            <a:r>
              <a:rPr lang="en-US">
                <a:latin typeface="SVN-Segoe Print" panose="020B0606040200020203" pitchFamily="34" charset="0"/>
              </a:rPr>
              <a:t>  </a:t>
            </a:r>
            <a:r>
              <a:rPr lang="en-US">
                <a:solidFill>
                  <a:srgbClr val="00B050"/>
                </a:solidFill>
                <a:latin typeface="SVN-Segoe Print" panose="020B0606040200020203" pitchFamily="34" charset="0"/>
              </a:rPr>
              <a:t>Math:</a:t>
            </a:r>
            <a:r>
              <a:rPr lang="en-US">
                <a:solidFill>
                  <a:schemeClr val="bg2">
                    <a:lumMod val="50000"/>
                  </a:schemeClr>
                </a:solidFill>
                <a:latin typeface="SVN-Segoe Print" panose="020B0606040200020203" pitchFamily="34" charset="0"/>
              </a:rPr>
              <a:t> celi, floor, round, fround, min, max, random, abs</a:t>
            </a:r>
            <a:br>
              <a:rPr lang="en-US">
                <a:solidFill>
                  <a:schemeClr val="bg2">
                    <a:lumMod val="50000"/>
                  </a:schemeClr>
                </a:solidFill>
                <a:latin typeface="SVN-Segoe Print" panose="020B0606040200020203" pitchFamily="34" charset="0"/>
              </a:rPr>
            </a:br>
            <a:r>
              <a:rPr lang="en-US">
                <a:solidFill>
                  <a:schemeClr val="bg2">
                    <a:lumMod val="50000"/>
                  </a:schemeClr>
                </a:solidFill>
                <a:latin typeface="SVN-Segoe Print" panose="020B0606040200020203" pitchFamily="34" charset="0"/>
              </a:rPr>
              <a:t>  </a:t>
            </a:r>
            <a:r>
              <a:rPr lang="en-US">
                <a:solidFill>
                  <a:srgbClr val="00B050"/>
                </a:solidFill>
                <a:latin typeface="SVN-Segoe Print" panose="020B0606040200020203" pitchFamily="34" charset="0"/>
              </a:rPr>
              <a:t>JSON:</a:t>
            </a:r>
            <a:r>
              <a:rPr lang="en-US">
                <a:solidFill>
                  <a:schemeClr val="bg2">
                    <a:lumMod val="50000"/>
                  </a:schemeClr>
                </a:solidFill>
                <a:latin typeface="SVN-Segoe Print" panose="020B0606040200020203" pitchFamily="34" charset="0"/>
              </a:rPr>
              <a:t> parse, stringify</a:t>
            </a:r>
            <a:br>
              <a:rPr lang="en-US">
                <a:solidFill>
                  <a:schemeClr val="bg2">
                    <a:lumMod val="50000"/>
                  </a:schemeClr>
                </a:solidFill>
                <a:latin typeface="SVN-Segoe Print" panose="020B0606040200020203" pitchFamily="34" charset="0"/>
              </a:rPr>
            </a:br>
            <a:r>
              <a:rPr lang="en-US">
                <a:solidFill>
                  <a:schemeClr val="bg2">
                    <a:lumMod val="50000"/>
                  </a:schemeClr>
                </a:solidFill>
                <a:latin typeface="SVN-Segoe Print" panose="020B0606040200020203" pitchFamily="34" charset="0"/>
              </a:rPr>
              <a:t>  </a:t>
            </a:r>
            <a:r>
              <a:rPr lang="en-US">
                <a:solidFill>
                  <a:srgbClr val="00B050"/>
                </a:solidFill>
                <a:latin typeface="SVN-Segoe Print" panose="020B0606040200020203" pitchFamily="34" charset="0"/>
              </a:rPr>
              <a:t>Array:</a:t>
            </a:r>
            <a:r>
              <a:rPr lang="en-US">
                <a:solidFill>
                  <a:schemeClr val="bg2">
                    <a:lumMod val="50000"/>
                  </a:schemeClr>
                </a:solidFill>
                <a:latin typeface="SVN-Segoe Print" panose="020B0606040200020203" pitchFamily="34" charset="0"/>
              </a:rPr>
              <a:t> from, length, every, filter, find, findIndex, forEach</a:t>
            </a:r>
            <a:br>
              <a:rPr lang="en-US">
                <a:solidFill>
                  <a:schemeClr val="bg2">
                    <a:lumMod val="50000"/>
                  </a:schemeClr>
                </a:solidFill>
                <a:latin typeface="SVN-Segoe Print" panose="020B0606040200020203" pitchFamily="34" charset="0"/>
              </a:rPr>
            </a:br>
            <a:r>
              <a:rPr lang="en-US">
                <a:solidFill>
                  <a:schemeClr val="bg2">
                    <a:lumMod val="50000"/>
                  </a:schemeClr>
                </a:solidFill>
                <a:latin typeface="SVN-Segoe Print" panose="020B0606040200020203" pitchFamily="34" charset="0"/>
              </a:rPr>
              <a:t>           includes, indexOf, join, map, pop, push, recude, slice,</a:t>
            </a:r>
            <a:br>
              <a:rPr lang="en-US">
                <a:solidFill>
                  <a:schemeClr val="bg2">
                    <a:lumMod val="50000"/>
                  </a:schemeClr>
                </a:solidFill>
                <a:latin typeface="SVN-Segoe Print" panose="020B0606040200020203" pitchFamily="34" charset="0"/>
              </a:rPr>
            </a:br>
            <a:r>
              <a:rPr lang="en-US">
                <a:solidFill>
                  <a:schemeClr val="bg2">
                    <a:lumMod val="50000"/>
                  </a:schemeClr>
                </a:solidFill>
                <a:latin typeface="SVN-Segoe Print" panose="020B0606040200020203" pitchFamily="34" charset="0"/>
              </a:rPr>
              <a:t>           some, sort, splice</a:t>
            </a:r>
            <a:br>
              <a:rPr lang="en-US">
                <a:solidFill>
                  <a:schemeClr val="bg2">
                    <a:lumMod val="50000"/>
                  </a:schemeClr>
                </a:solidFill>
                <a:latin typeface="SVN-Segoe Print" panose="020B0606040200020203" pitchFamily="34" charset="0"/>
              </a:rPr>
            </a:br>
            <a:r>
              <a:rPr lang="en-US">
                <a:solidFill>
                  <a:schemeClr val="bg2">
                    <a:lumMod val="50000"/>
                  </a:schemeClr>
                </a:solidFill>
                <a:latin typeface="SVN-Segoe Print" panose="020B0606040200020203" pitchFamily="34" charset="0"/>
              </a:rPr>
              <a:t>  </a:t>
            </a:r>
            <a:r>
              <a:rPr lang="en-US">
                <a:solidFill>
                  <a:srgbClr val="00B050"/>
                </a:solidFill>
                <a:latin typeface="SVN-Segoe Print" panose="020B0606040200020203" pitchFamily="34" charset="0"/>
              </a:rPr>
              <a:t>Date:</a:t>
            </a:r>
            <a:r>
              <a:rPr lang="en-US">
                <a:solidFill>
                  <a:schemeClr val="bg2">
                    <a:lumMod val="50000"/>
                  </a:schemeClr>
                </a:solidFill>
                <a:latin typeface="SVN-Segoe Print" panose="020B0606040200020203" pitchFamily="34" charset="0"/>
              </a:rPr>
              <a:t> now, parse, get[</a:t>
            </a:r>
            <a:r>
              <a:rPr lang="en-US" i="1">
                <a:solidFill>
                  <a:srgbClr val="00B0F0"/>
                </a:solidFill>
                <a:latin typeface="SVN-Segoe Print" panose="020B0606040200020203" pitchFamily="34" charset="0"/>
              </a:rPr>
              <a:t>_&lt;các thể loại&gt;_</a:t>
            </a:r>
            <a:r>
              <a:rPr lang="en-US">
                <a:solidFill>
                  <a:schemeClr val="bg2">
                    <a:lumMod val="50000"/>
                  </a:schemeClr>
                </a:solidFill>
                <a:latin typeface="SVN-Segoe Print" panose="020B0606040200020203" pitchFamily="34" charset="0"/>
              </a:rPr>
              <a:t>]</a:t>
            </a:r>
            <a:br>
              <a:rPr lang="en-US">
                <a:solidFill>
                  <a:schemeClr val="bg2">
                    <a:lumMod val="50000"/>
                  </a:schemeClr>
                </a:solidFill>
                <a:latin typeface="SVN-Segoe Print" panose="020B0606040200020203" pitchFamily="34" charset="0"/>
              </a:rPr>
            </a:br>
            <a:r>
              <a:rPr lang="en-US">
                <a:solidFill>
                  <a:schemeClr val="bg2">
                    <a:lumMod val="50000"/>
                  </a:schemeClr>
                </a:solidFill>
                <a:latin typeface="SVN-Segoe Print" panose="020B0606040200020203" pitchFamily="34" charset="0"/>
              </a:rPr>
              <a:t>  </a:t>
            </a:r>
            <a:r>
              <a:rPr lang="en-US">
                <a:solidFill>
                  <a:srgbClr val="00B050"/>
                </a:solidFill>
                <a:latin typeface="SVN-Segoe Print" panose="020B0606040200020203" pitchFamily="34" charset="0"/>
              </a:rPr>
              <a:t>String:</a:t>
            </a:r>
            <a:r>
              <a:rPr lang="en-US">
                <a:solidFill>
                  <a:schemeClr val="bg2">
                    <a:lumMod val="50000"/>
                  </a:schemeClr>
                </a:solidFill>
                <a:latin typeface="SVN-Segoe Print" panose="020B0606040200020203" pitchFamily="34" charset="0"/>
              </a:rPr>
              <a:t> length, includes, replace, replaceAll, slice, substring,</a:t>
            </a:r>
            <a:br>
              <a:rPr lang="en-US">
                <a:solidFill>
                  <a:schemeClr val="bg2">
                    <a:lumMod val="50000"/>
                  </a:schemeClr>
                </a:solidFill>
                <a:latin typeface="SVN-Segoe Print" panose="020B0606040200020203" pitchFamily="34" charset="0"/>
              </a:rPr>
            </a:br>
            <a:r>
              <a:rPr lang="en-US">
                <a:solidFill>
                  <a:schemeClr val="bg2">
                    <a:lumMod val="50000"/>
                  </a:schemeClr>
                </a:solidFill>
                <a:latin typeface="SVN-Segoe Print" panose="020B0606040200020203" pitchFamily="34" charset="0"/>
              </a:rPr>
              <a:t>            trim, to</a:t>
            </a:r>
            <a:r>
              <a:rPr lang="en-US" i="1">
                <a:solidFill>
                  <a:srgbClr val="00B0F0"/>
                </a:solidFill>
                <a:latin typeface="SVN-Segoe Print" panose="020B0606040200020203" pitchFamily="34" charset="0"/>
              </a:rPr>
              <a:t>_&lt;các thể loại&gt;_</a:t>
            </a:r>
            <a:r>
              <a:rPr lang="en-US">
                <a:solidFill>
                  <a:schemeClr val="bg2">
                    <a:lumMod val="50000"/>
                  </a:schemeClr>
                </a:solidFill>
                <a:latin typeface="SVN-Segoe Print" panose="020B0606040200020203" pitchFamily="34" charset="0"/>
              </a:rPr>
              <a:t>Case</a:t>
            </a:r>
            <a:br>
              <a:rPr lang="en-US">
                <a:latin typeface="SVN-Segoe Print" panose="020B0606040200020203" pitchFamily="34" charset="0"/>
              </a:rPr>
            </a:br>
            <a:endParaRPr lang="en-US">
              <a:latin typeface="SVN-Segoe Print" panose="020B0606040200020203" pitchFamily="34" charset="0"/>
            </a:endParaRPr>
          </a:p>
        </p:txBody>
      </p:sp>
      <p:sp>
        <p:nvSpPr>
          <p:cNvPr id="4" name="Slide Number Placeholder 3">
            <a:extLst>
              <a:ext uri="{FF2B5EF4-FFF2-40B4-BE49-F238E27FC236}">
                <a16:creationId xmlns:a16="http://schemas.microsoft.com/office/drawing/2014/main" id="{EDBBC403-0E92-42B4-B24C-377D6BA4DBD0}"/>
              </a:ext>
            </a:extLst>
          </p:cNvPr>
          <p:cNvSpPr>
            <a:spLocks noGrp="1"/>
          </p:cNvSpPr>
          <p:nvPr>
            <p:ph type="sldNum" sz="quarter" idx="12"/>
          </p:nvPr>
        </p:nvSpPr>
        <p:spPr/>
        <p:txBody>
          <a:bodyPr/>
          <a:lstStyle/>
          <a:p>
            <a:fld id="{022B156B-59AE-415F-B24B-8756D48BB977}" type="slidenum">
              <a:rPr lang="en-US" smtClean="0"/>
              <a:pPr/>
              <a:t>4</a:t>
            </a:fld>
            <a:endParaRPr lang="en-US" dirty="0"/>
          </a:p>
        </p:txBody>
      </p:sp>
    </p:spTree>
    <p:extLst>
      <p:ext uri="{BB962C8B-B14F-4D97-AF65-F5344CB8AC3E}">
        <p14:creationId xmlns:p14="http://schemas.microsoft.com/office/powerpoint/2010/main" val="2502338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4. Binding</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Property Binding</a:t>
            </a:r>
          </a:p>
          <a:p>
            <a:pPr lvl="1">
              <a:buFont typeface="Wingdings" panose="05000000000000000000" pitchFamily="2" charset="2"/>
              <a:buChar char="§"/>
            </a:pPr>
            <a:r>
              <a:rPr lang="en-US"/>
              <a:t>Tương tự như Data Binding vì cũng là binding dữ liệu 1 chiều</a:t>
            </a:r>
          </a:p>
          <a:p>
            <a:pPr lvl="1">
              <a:buFont typeface="Wingdings" panose="05000000000000000000" pitchFamily="2" charset="2"/>
              <a:buChar char="§"/>
            </a:pPr>
            <a:r>
              <a:rPr lang="en-US">
                <a:cs typeface="Courier New" panose="02070309020205020404" pitchFamily="49" charset="0"/>
              </a:rPr>
              <a:t>Dùng cho các thuộc tính của các thẻ HTML có sẵn</a:t>
            </a:r>
            <a:br>
              <a:rPr lang="en-US">
                <a:cs typeface="Courier New" panose="02070309020205020404" pitchFamily="49" charset="0"/>
              </a:rPr>
            </a:br>
            <a:r>
              <a:rPr lang="en-US">
                <a:cs typeface="Courier New" panose="02070309020205020404" pitchFamily="49" charset="0"/>
              </a:rPr>
              <a:t>VD: &lt;a&gt; có [href],   &lt;img&gt; có [src],   ...</a:t>
            </a:r>
          </a:p>
          <a:p>
            <a:pPr lvl="1">
              <a:buFont typeface="Wingdings" panose="05000000000000000000" pitchFamily="2" charset="2"/>
              <a:buChar char="§"/>
            </a:pPr>
            <a:r>
              <a:rPr lang="en-US">
                <a:cs typeface="Courier New" panose="02070309020205020404" pitchFamily="49" charset="0"/>
              </a:rPr>
              <a:t>Các thuộc tính của thẻ HTML mà người dùng tự đặt (user defined) hoặc các thuộc tính có dấu trừ (-), ví dụ như “last-name”, thì cần lấy từ “attr”</a:t>
            </a:r>
            <a:br>
              <a:rPr lang="en-US">
                <a:cs typeface="Courier New" panose="02070309020205020404" pitchFamily="49" charset="0"/>
              </a:rPr>
            </a:br>
            <a:r>
              <a:rPr lang="en-US">
                <a:cs typeface="Courier New" panose="02070309020205020404" pitchFamily="49" charset="0"/>
              </a:rPr>
              <a:t>VD: [attr.ho-ten]</a:t>
            </a:r>
          </a:p>
          <a:p>
            <a:pPr lvl="1">
              <a:buFont typeface="Wingdings" panose="05000000000000000000" pitchFamily="2" charset="2"/>
              <a:buChar char="§"/>
            </a:pPr>
            <a:r>
              <a:rPr lang="en-US">
                <a:cs typeface="Courier New" panose="02070309020205020404" pitchFamily="49" charset="0"/>
              </a:rPr>
              <a:t>VD:</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40</a:t>
            </a:fld>
            <a:endParaRPr lang="en-US"/>
          </a:p>
        </p:txBody>
      </p:sp>
      <p:pic>
        <p:nvPicPr>
          <p:cNvPr id="10" name="Picture 9">
            <a:extLst>
              <a:ext uri="{FF2B5EF4-FFF2-40B4-BE49-F238E27FC236}">
                <a16:creationId xmlns:a16="http://schemas.microsoft.com/office/drawing/2014/main" id="{A25DEFF7-022C-436D-8E5C-9F58313CCE5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408971" y="4653292"/>
            <a:ext cx="5140205" cy="1167337"/>
          </a:xfrm>
          <a:prstGeom prst="rect">
            <a:avLst/>
          </a:prstGeom>
        </p:spPr>
      </p:pic>
      <p:pic>
        <p:nvPicPr>
          <p:cNvPr id="4" name="Picture 3">
            <a:extLst>
              <a:ext uri="{FF2B5EF4-FFF2-40B4-BE49-F238E27FC236}">
                <a16:creationId xmlns:a16="http://schemas.microsoft.com/office/drawing/2014/main" id="{99D14571-4A7F-45CB-B493-2F284D35C692}"/>
              </a:ext>
            </a:extLst>
          </p:cNvPr>
          <p:cNvPicPr>
            <a:picLocks noChangeAspect="1"/>
          </p:cNvPicPr>
          <p:nvPr/>
        </p:nvPicPr>
        <p:blipFill>
          <a:blip r:embed="rId3"/>
          <a:stretch>
            <a:fillRect/>
          </a:stretch>
        </p:blipFill>
        <p:spPr>
          <a:xfrm>
            <a:off x="8001419" y="4874959"/>
            <a:ext cx="1524213" cy="724001"/>
          </a:xfrm>
          <a:prstGeom prst="rect">
            <a:avLst/>
          </a:prstGeom>
        </p:spPr>
      </p:pic>
    </p:spTree>
    <p:extLst>
      <p:ext uri="{BB962C8B-B14F-4D97-AF65-F5344CB8AC3E}">
        <p14:creationId xmlns:p14="http://schemas.microsoft.com/office/powerpoint/2010/main" val="251802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4. Binding</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t>Style Binding &amp; Class Binding</a:t>
            </a:r>
          </a:p>
          <a:p>
            <a:pPr lvl="1">
              <a:buFont typeface="Wingdings" panose="05000000000000000000" pitchFamily="2" charset="2"/>
              <a:buChar char="§"/>
            </a:pPr>
            <a:r>
              <a:rPr lang="en-US"/>
              <a:t>Tương tự như Data Binding vì cũng là binding dữ liệu 1 chiều</a:t>
            </a:r>
          </a:p>
          <a:p>
            <a:pPr lvl="1">
              <a:buFont typeface="Wingdings" panose="05000000000000000000" pitchFamily="2" charset="2"/>
              <a:buChar char="§"/>
            </a:pPr>
            <a:r>
              <a:rPr lang="en-US"/>
              <a:t>Syntax Style Binding: </a:t>
            </a:r>
            <a:r>
              <a:rPr lang="en-US" sz="1800" b="1">
                <a:solidFill>
                  <a:schemeClr val="bg2">
                    <a:lumMod val="50000"/>
                  </a:schemeClr>
                </a:solidFill>
                <a:latin typeface="Courier New" panose="02070309020205020404" pitchFamily="49" charset="0"/>
                <a:cs typeface="Courier New" panose="02070309020205020404" pitchFamily="49" charset="0"/>
              </a:rPr>
              <a:t>[ngStyle]=“&lt;varName or DataObject&gt;”</a:t>
            </a:r>
            <a:br>
              <a:rPr lang="en-US"/>
            </a:br>
            <a:r>
              <a:rPr lang="en-US"/>
              <a:t>Lưu ý: Dữ liệu binding cho ngStyle là kiểu </a:t>
            </a:r>
            <a:r>
              <a:rPr lang="en-US" b="1"/>
              <a:t>object</a:t>
            </a:r>
            <a:r>
              <a:rPr lang="en-US"/>
              <a:t> </a:t>
            </a:r>
            <a:r>
              <a:rPr lang="en-US" b="1"/>
              <a:t>{ [key: string]: string }</a:t>
            </a:r>
          </a:p>
          <a:p>
            <a:pPr lvl="1">
              <a:buFont typeface="Wingdings" panose="05000000000000000000" pitchFamily="2" charset="2"/>
              <a:buChar char="§"/>
            </a:pPr>
            <a:r>
              <a:rPr lang="en-US"/>
              <a:t>Syntax Class Binding: </a:t>
            </a:r>
            <a:r>
              <a:rPr lang="en-US" sz="1800" b="1">
                <a:solidFill>
                  <a:schemeClr val="bg2">
                    <a:lumMod val="50000"/>
                  </a:schemeClr>
                </a:solidFill>
                <a:latin typeface="Courier New" panose="02070309020205020404" pitchFamily="49" charset="0"/>
                <a:cs typeface="Courier New" panose="02070309020205020404" pitchFamily="49" charset="0"/>
              </a:rPr>
              <a:t>[ngClass]=“&lt;varName or Data&gt;”</a:t>
            </a:r>
            <a:br>
              <a:rPr lang="en-US"/>
            </a:br>
            <a:r>
              <a:rPr lang="en-US"/>
              <a:t>Lưu ý: Dữ liệu binding cho ngClass là kiểu </a:t>
            </a:r>
            <a:r>
              <a:rPr lang="en-US" b="1"/>
              <a:t>string</a:t>
            </a:r>
            <a:r>
              <a:rPr lang="en-US"/>
              <a:t> (tên css class)</a:t>
            </a:r>
          </a:p>
          <a:p>
            <a:pPr lvl="1">
              <a:buFont typeface="Wingdings" panose="05000000000000000000" pitchFamily="2" charset="2"/>
              <a:buChar char="§"/>
            </a:pPr>
            <a:r>
              <a:rPr lang="en-US"/>
              <a:t>VD:</a:t>
            </a:r>
          </a:p>
          <a:p>
            <a:pPr lvl="1">
              <a:buFont typeface="Wingdings" panose="05000000000000000000" pitchFamily="2" charset="2"/>
              <a:buChar char="§"/>
            </a:pPr>
            <a:endParaRPr lang="en-US">
              <a:cs typeface="Courier New" panose="02070309020205020404" pitchFamily="49" charset="0"/>
            </a:endParaRP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41</a:t>
            </a:fld>
            <a:endParaRPr lang="en-US"/>
          </a:p>
        </p:txBody>
      </p:sp>
      <p:pic>
        <p:nvPicPr>
          <p:cNvPr id="4" name="Picture 3">
            <a:extLst>
              <a:ext uri="{FF2B5EF4-FFF2-40B4-BE49-F238E27FC236}">
                <a16:creationId xmlns:a16="http://schemas.microsoft.com/office/drawing/2014/main" id="{37AF4D90-D95F-492C-B8D7-570A4AB783A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420478" y="4312751"/>
            <a:ext cx="5311211" cy="1217792"/>
          </a:xfrm>
          <a:prstGeom prst="rect">
            <a:avLst/>
          </a:prstGeom>
        </p:spPr>
      </p:pic>
      <p:pic>
        <p:nvPicPr>
          <p:cNvPr id="7" name="Picture 6">
            <a:extLst>
              <a:ext uri="{FF2B5EF4-FFF2-40B4-BE49-F238E27FC236}">
                <a16:creationId xmlns:a16="http://schemas.microsoft.com/office/drawing/2014/main" id="{2D7621C9-6DB7-4AB3-A8A1-D88AF2B7A6F3}"/>
              </a:ext>
            </a:extLst>
          </p:cNvPr>
          <p:cNvPicPr>
            <a:picLocks noChangeAspect="1"/>
          </p:cNvPicPr>
          <p:nvPr/>
        </p:nvPicPr>
        <p:blipFill>
          <a:blip r:embed="rId3"/>
          <a:stretch>
            <a:fillRect/>
          </a:stretch>
        </p:blipFill>
        <p:spPr>
          <a:xfrm>
            <a:off x="8022890" y="4550120"/>
            <a:ext cx="2591162" cy="743054"/>
          </a:xfrm>
          <a:prstGeom prst="rect">
            <a:avLst/>
          </a:prstGeom>
        </p:spPr>
      </p:pic>
    </p:spTree>
    <p:extLst>
      <p:ext uri="{BB962C8B-B14F-4D97-AF65-F5344CB8AC3E}">
        <p14:creationId xmlns:p14="http://schemas.microsoft.com/office/powerpoint/2010/main" val="166172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4. Binding</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Event Binding</a:t>
            </a:r>
          </a:p>
          <a:p>
            <a:pPr lvl="1">
              <a:buFont typeface="Wingdings" panose="05000000000000000000" pitchFamily="2" charset="2"/>
              <a:buChar char="§"/>
            </a:pPr>
            <a:r>
              <a:rPr lang="en-US">
                <a:cs typeface="Courier New" panose="02070309020205020404" pitchFamily="49" charset="0"/>
              </a:rPr>
              <a:t>Là Binding sự kiện (event) 1 chiều từ “chỗ này” đến “chỗ kia”</a:t>
            </a:r>
          </a:p>
          <a:p>
            <a:pPr lvl="1">
              <a:buFont typeface="Wingdings" panose="05000000000000000000" pitchFamily="2" charset="2"/>
              <a:buChar char="§"/>
            </a:pPr>
            <a:r>
              <a:rPr lang="en-US">
                <a:cs typeface="Courier New" panose="02070309020205020404" pitchFamily="49" charset="0"/>
              </a:rPr>
              <a:t>Binding từ Component này → Component khác: dùng ngoặc tròn </a:t>
            </a:r>
            <a:r>
              <a:rPr lang="en-US" b="1">
                <a:cs typeface="Courier New" panose="02070309020205020404" pitchFamily="49" charset="0"/>
              </a:rPr>
              <a:t>( )</a:t>
            </a:r>
            <a:br>
              <a:rPr lang="en-US" b="1">
                <a:cs typeface="Courier New" panose="02070309020205020404" pitchFamily="49" charset="0"/>
              </a:rPr>
            </a:br>
            <a:r>
              <a:rPr lang="en-US" i="1">
                <a:cs typeface="Courier New" panose="02070309020205020404" pitchFamily="49" charset="0"/>
              </a:rPr>
              <a:t>Component trả data bằng @Output, chi tiết xem mục 7</a:t>
            </a:r>
            <a:endParaRPr lang="en-US">
              <a:cs typeface="Courier New" panose="02070309020205020404" pitchFamily="49" charset="0"/>
            </a:endParaRPr>
          </a:p>
          <a:p>
            <a:pPr lvl="1">
              <a:buFont typeface="Wingdings" panose="05000000000000000000" pitchFamily="2" charset="2"/>
              <a:buChar char="§"/>
            </a:pPr>
            <a:r>
              <a:rPr lang="en-US">
                <a:cs typeface="Courier New" panose="02070309020205020404" pitchFamily="49" charset="0"/>
              </a:rPr>
              <a:t>Syntax: </a:t>
            </a:r>
            <a:r>
              <a:rPr lang="en-US" sz="1800" b="1">
                <a:solidFill>
                  <a:schemeClr val="bg2">
                    <a:lumMod val="50000"/>
                  </a:schemeClr>
                </a:solidFill>
                <a:latin typeface="Courier New" panose="02070309020205020404" pitchFamily="49" charset="0"/>
                <a:cs typeface="Courier New" panose="02070309020205020404" pitchFamily="49" charset="0"/>
              </a:rPr>
              <a:t>(&lt;EventEmitter&gt;)=“&lt;handleEventFunction()&gt;”</a:t>
            </a:r>
            <a:endParaRPr lang="en-US" b="1">
              <a:solidFill>
                <a:schemeClr val="bg2">
                  <a:lumMod val="50000"/>
                </a:schemeClr>
              </a:solidFill>
              <a:latin typeface="Courier New" panose="02070309020205020404" pitchFamily="49" charset="0"/>
              <a:cs typeface="Courier New" panose="02070309020205020404" pitchFamily="49" charset="0"/>
            </a:endParaRPr>
          </a:p>
          <a:p>
            <a:pPr lvl="1">
              <a:buFont typeface="Wingdings" panose="05000000000000000000" pitchFamily="2" charset="2"/>
              <a:buChar char="§"/>
            </a:pPr>
            <a:r>
              <a:rPr lang="en-US">
                <a:cs typeface="Courier New" panose="02070309020205020404" pitchFamily="49" charset="0"/>
              </a:rPr>
              <a:t>EventEmitter trả về cho handleEventFunction() dữ liệu (nếu có) thông qua $event: </a:t>
            </a:r>
            <a:r>
              <a:rPr lang="en-US" sz="1800" b="1">
                <a:solidFill>
                  <a:schemeClr val="bg2">
                    <a:lumMod val="50000"/>
                  </a:schemeClr>
                </a:solidFill>
                <a:latin typeface="Courier New" panose="02070309020205020404" pitchFamily="49" charset="0"/>
                <a:cs typeface="Courier New" panose="02070309020205020404" pitchFamily="49" charset="0"/>
              </a:rPr>
              <a:t>handleEventFunction(</a:t>
            </a:r>
            <a:r>
              <a:rPr lang="en-US" sz="1800" b="1">
                <a:solidFill>
                  <a:schemeClr val="tx1">
                    <a:lumMod val="60000"/>
                    <a:lumOff val="40000"/>
                  </a:schemeClr>
                </a:solidFill>
                <a:latin typeface="Courier New" panose="02070309020205020404" pitchFamily="49" charset="0"/>
                <a:cs typeface="Courier New" panose="02070309020205020404" pitchFamily="49" charset="0"/>
              </a:rPr>
              <a:t>$event</a:t>
            </a:r>
            <a:r>
              <a:rPr lang="en-US" sz="1800" b="1">
                <a:solidFill>
                  <a:schemeClr val="bg2">
                    <a:lumMod val="50000"/>
                  </a:schemeClr>
                </a:solidFill>
                <a:latin typeface="Courier New" panose="02070309020205020404" pitchFamily="49" charset="0"/>
                <a:cs typeface="Courier New" panose="02070309020205020404" pitchFamily="49" charset="0"/>
              </a:rPr>
              <a:t>)</a:t>
            </a:r>
          </a:p>
          <a:p>
            <a:pPr lvl="1">
              <a:buFont typeface="Wingdings" panose="05000000000000000000" pitchFamily="2" charset="2"/>
              <a:buChar char="§"/>
            </a:pPr>
            <a:r>
              <a:rPr lang="en-US">
                <a:cs typeface="Courier New" panose="02070309020205020404" pitchFamily="49" charset="0"/>
              </a:rPr>
              <a:t>Trong nội bộ 1 component, thường dùng để binding sự kiện từ các thẻ HTML</a:t>
            </a:r>
            <a:br>
              <a:rPr lang="en-US">
                <a:cs typeface="Courier New" panose="02070309020205020404" pitchFamily="49" charset="0"/>
              </a:rPr>
            </a:br>
            <a:r>
              <a:rPr lang="en-US">
                <a:cs typeface="Courier New" panose="02070309020205020404" pitchFamily="49" charset="0"/>
              </a:rPr>
              <a:t>VD: &lt;button&gt; có (click),   &lt;input&gt; có (change), ...</a:t>
            </a:r>
          </a:p>
          <a:p>
            <a:pPr lvl="1">
              <a:buFont typeface="Wingdings" panose="05000000000000000000" pitchFamily="2" charset="2"/>
              <a:buChar char="§"/>
            </a:pPr>
            <a:endParaRPr lang="en-US">
              <a:cs typeface="Courier New" panose="02070309020205020404" pitchFamily="49" charset="0"/>
            </a:endParaRP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42</a:t>
            </a:fld>
            <a:endParaRPr lang="en-US"/>
          </a:p>
        </p:txBody>
      </p:sp>
      <p:pic>
        <p:nvPicPr>
          <p:cNvPr id="4" name="Picture 3">
            <a:extLst>
              <a:ext uri="{FF2B5EF4-FFF2-40B4-BE49-F238E27FC236}">
                <a16:creationId xmlns:a16="http://schemas.microsoft.com/office/drawing/2014/main" id="{BB7B12A5-15B0-4C35-8349-0635615F433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89377" y="5509565"/>
            <a:ext cx="5487166" cy="480238"/>
          </a:xfrm>
          <a:prstGeom prst="rect">
            <a:avLst/>
          </a:prstGeom>
        </p:spPr>
      </p:pic>
    </p:spTree>
    <p:extLst>
      <p:ext uri="{BB962C8B-B14F-4D97-AF65-F5344CB8AC3E}">
        <p14:creationId xmlns:p14="http://schemas.microsoft.com/office/powerpoint/2010/main" val="3184738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4. Binding</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Two-ways Binding</a:t>
            </a:r>
          </a:p>
          <a:p>
            <a:pPr lvl="1">
              <a:buFont typeface="Wingdings" panose="05000000000000000000" pitchFamily="2" charset="2"/>
              <a:buChar char="§"/>
            </a:pPr>
            <a:r>
              <a:rPr lang="en-US">
                <a:cs typeface="Courier New" panose="02070309020205020404" pitchFamily="49" charset="0"/>
              </a:rPr>
              <a:t>Là binding data 2 chiều giữa người dùng và 1 Angular component, bằng cách sử dụng Property binding (Template → Class) và Event binding (Class → Template)</a:t>
            </a:r>
          </a:p>
          <a:p>
            <a:pPr lvl="1">
              <a:buFont typeface="Wingdings" panose="05000000000000000000" pitchFamily="2" charset="2"/>
              <a:buChar char="§"/>
            </a:pPr>
            <a:r>
              <a:rPr lang="en-US">
                <a:cs typeface="Courier New" panose="02070309020205020404" pitchFamily="49" charset="0"/>
              </a:rPr>
              <a:t>Syntax: </a:t>
            </a:r>
            <a:r>
              <a:rPr lang="en-US" sz="1800" b="1">
                <a:solidFill>
                  <a:schemeClr val="bg2">
                    <a:lumMod val="50000"/>
                  </a:schemeClr>
                </a:solidFill>
                <a:latin typeface="Courier New" panose="02070309020205020404" pitchFamily="49" charset="0"/>
                <a:cs typeface="Courier New" panose="02070309020205020404" pitchFamily="49" charset="0"/>
              </a:rPr>
              <a:t>[(ngModel)]=“&lt;varName&gt;”</a:t>
            </a:r>
          </a:p>
          <a:p>
            <a:pPr lvl="1">
              <a:buFont typeface="Wingdings" panose="05000000000000000000" pitchFamily="2" charset="2"/>
              <a:buChar char="§"/>
            </a:pPr>
            <a:r>
              <a:rPr lang="en-US">
                <a:cs typeface="Courier New" panose="02070309020205020404" pitchFamily="49" charset="0"/>
              </a:rPr>
              <a:t>Nếu chỉ muốn tương tác một chiều như data binding thì chỉ cần dùng </a:t>
            </a:r>
            <a:r>
              <a:rPr lang="en-US" b="1">
                <a:solidFill>
                  <a:schemeClr val="bg2">
                    <a:lumMod val="50000"/>
                  </a:schemeClr>
                </a:solidFill>
                <a:cs typeface="Courier New" panose="02070309020205020404" pitchFamily="49" charset="0"/>
              </a:rPr>
              <a:t>[</a:t>
            </a:r>
            <a:r>
              <a:rPr lang="en-US">
                <a:solidFill>
                  <a:schemeClr val="bg2">
                    <a:lumMod val="50000"/>
                  </a:schemeClr>
                </a:solidFill>
                <a:cs typeface="Courier New" panose="02070309020205020404" pitchFamily="49" charset="0"/>
              </a:rPr>
              <a:t>ngModel</a:t>
            </a:r>
            <a:r>
              <a:rPr lang="en-US" b="1">
                <a:solidFill>
                  <a:schemeClr val="bg2">
                    <a:lumMod val="50000"/>
                  </a:schemeClr>
                </a:solidFill>
                <a:cs typeface="Courier New" panose="02070309020205020404" pitchFamily="49" charset="0"/>
              </a:rPr>
              <a:t>]</a:t>
            </a:r>
          </a:p>
          <a:p>
            <a:pPr lvl="1">
              <a:buFont typeface="Wingdings" panose="05000000000000000000" pitchFamily="2" charset="2"/>
              <a:buChar char="§"/>
            </a:pPr>
            <a:r>
              <a:rPr lang="en-US">
                <a:cs typeface="Courier New" panose="02070309020205020404" pitchFamily="49" charset="0"/>
              </a:rPr>
              <a:t>Nếu muốn handle sự kiện ngModel thay đổi value, sử dụng </a:t>
            </a:r>
            <a:r>
              <a:rPr lang="en-US">
                <a:solidFill>
                  <a:schemeClr val="bg2">
                    <a:lumMod val="50000"/>
                  </a:schemeClr>
                </a:solidFill>
                <a:cs typeface="Courier New" panose="02070309020205020404" pitchFamily="49" charset="0"/>
              </a:rPr>
              <a:t>(ngModelChange)</a:t>
            </a:r>
            <a:br>
              <a:rPr lang="en-US">
                <a:solidFill>
                  <a:schemeClr val="bg2">
                    <a:lumMod val="50000"/>
                  </a:schemeClr>
                </a:solidFill>
                <a:cs typeface="Courier New" panose="02070309020205020404" pitchFamily="49" charset="0"/>
              </a:rPr>
            </a:br>
            <a:r>
              <a:rPr lang="en-US">
                <a:cs typeface="Courier New" panose="02070309020205020404" pitchFamily="49" charset="0"/>
              </a:rPr>
              <a:t>Giá trị thay đổi được emit thông qua </a:t>
            </a:r>
            <a:r>
              <a:rPr lang="en-US">
                <a:solidFill>
                  <a:schemeClr val="bg2">
                    <a:lumMod val="50000"/>
                  </a:schemeClr>
                </a:solidFill>
                <a:cs typeface="Courier New" panose="02070309020205020404" pitchFamily="49" charset="0"/>
              </a:rPr>
              <a:t>$event</a:t>
            </a:r>
            <a:r>
              <a:rPr lang="en-US">
                <a:cs typeface="Courier New" panose="02070309020205020404" pitchFamily="49" charset="0"/>
              </a:rPr>
              <a:t>, đồng thời nếu sử dụng </a:t>
            </a:r>
            <a:r>
              <a:rPr lang="en-US" b="1">
                <a:solidFill>
                  <a:schemeClr val="bg2">
                    <a:lumMod val="50000"/>
                  </a:schemeClr>
                </a:solidFill>
                <a:cs typeface="Courier New" panose="02070309020205020404" pitchFamily="49" charset="0"/>
              </a:rPr>
              <a:t>[(</a:t>
            </a:r>
            <a:r>
              <a:rPr lang="en-US">
                <a:solidFill>
                  <a:schemeClr val="bg2">
                    <a:lumMod val="50000"/>
                  </a:schemeClr>
                </a:solidFill>
                <a:cs typeface="Courier New" panose="02070309020205020404" pitchFamily="49" charset="0"/>
              </a:rPr>
              <a:t>ngModel</a:t>
            </a:r>
            <a:r>
              <a:rPr lang="en-US" b="1">
                <a:solidFill>
                  <a:schemeClr val="bg2">
                    <a:lumMod val="50000"/>
                  </a:schemeClr>
                </a:solidFill>
                <a:cs typeface="Courier New" panose="02070309020205020404" pitchFamily="49" charset="0"/>
              </a:rPr>
              <a:t>)]=“&lt;varName&gt;”</a:t>
            </a:r>
            <a:r>
              <a:rPr lang="en-US">
                <a:cs typeface="Courier New" panose="02070309020205020404" pitchFamily="49" charset="0"/>
              </a:rPr>
              <a:t> thì &lt;varName&gt; cũng được cập nhật giá trị</a:t>
            </a:r>
          </a:p>
          <a:p>
            <a:pPr lvl="1">
              <a:buFont typeface="Wingdings" panose="05000000000000000000" pitchFamily="2" charset="2"/>
              <a:buChar char="§"/>
            </a:pPr>
            <a:r>
              <a:rPr lang="en-US">
                <a:cs typeface="Courier New" panose="02070309020205020404" pitchFamily="49" charset="0"/>
              </a:rPr>
              <a:t>VD: Người dùng nhập tên vào &lt;input&gt;, tên người dùng tự động hiện ra bên dưới.</a:t>
            </a:r>
            <a:br>
              <a:rPr lang="en-US">
                <a:cs typeface="Courier New" panose="02070309020205020404" pitchFamily="49" charset="0"/>
              </a:rPr>
            </a:br>
            <a:r>
              <a:rPr lang="en-US">
                <a:cs typeface="Courier New" panose="02070309020205020404" pitchFamily="49" charset="0"/>
              </a:rPr>
              <a:t>=&gt; Tên người dùng được lưu vào một biến và cập nhật liên tục lên template</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43</a:t>
            </a:fld>
            <a:endParaRPr lang="en-US"/>
          </a:p>
        </p:txBody>
      </p:sp>
    </p:spTree>
    <p:extLst>
      <p:ext uri="{BB962C8B-B14F-4D97-AF65-F5344CB8AC3E}">
        <p14:creationId xmlns:p14="http://schemas.microsoft.com/office/powerpoint/2010/main" val="2397733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4. Binding</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Two-ways Binding</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44</a:t>
            </a:fld>
            <a:endParaRPr lang="en-US"/>
          </a:p>
        </p:txBody>
      </p:sp>
      <p:pic>
        <p:nvPicPr>
          <p:cNvPr id="4" name="Picture 3">
            <a:extLst>
              <a:ext uri="{FF2B5EF4-FFF2-40B4-BE49-F238E27FC236}">
                <a16:creationId xmlns:a16="http://schemas.microsoft.com/office/drawing/2014/main" id="{800C4A82-F110-4D28-A126-06CB5A850A87}"/>
              </a:ext>
            </a:extLst>
          </p:cNvPr>
          <p:cNvPicPr>
            <a:picLocks noChangeAspect="1"/>
          </p:cNvPicPr>
          <p:nvPr/>
        </p:nvPicPr>
        <p:blipFill>
          <a:blip r:embed="rId2"/>
          <a:stretch>
            <a:fillRect/>
          </a:stretch>
        </p:blipFill>
        <p:spPr>
          <a:xfrm>
            <a:off x="3920708" y="2235988"/>
            <a:ext cx="3934374" cy="771633"/>
          </a:xfrm>
          <a:prstGeom prst="rect">
            <a:avLst/>
          </a:prstGeom>
        </p:spPr>
      </p:pic>
      <p:pic>
        <p:nvPicPr>
          <p:cNvPr id="8" name="Picture 7" descr="Table&#10;&#10;Description automatically generated with medium confidence">
            <a:extLst>
              <a:ext uri="{FF2B5EF4-FFF2-40B4-BE49-F238E27FC236}">
                <a16:creationId xmlns:a16="http://schemas.microsoft.com/office/drawing/2014/main" id="{0D380034-72CC-4DB7-A4CC-F5AC0E730A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4738" y="3247257"/>
            <a:ext cx="2419350" cy="1019175"/>
          </a:xfrm>
          <a:prstGeom prst="rect">
            <a:avLst/>
          </a:prstGeom>
        </p:spPr>
      </p:pic>
    </p:spTree>
    <p:extLst>
      <p:ext uri="{BB962C8B-B14F-4D97-AF65-F5344CB8AC3E}">
        <p14:creationId xmlns:p14="http://schemas.microsoft.com/office/powerpoint/2010/main" val="326680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5. Built-in Directives</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t>Directives là gì?</a:t>
            </a:r>
            <a:br>
              <a:rPr lang="en-US"/>
            </a:br>
            <a:r>
              <a:rPr lang="en-US"/>
              <a:t>=&gt; Hiểu đơn giản thì đó là các đoạn code TS/JS kèm HTML, giúp dễ dàng tạo hoặc thay đổi các đối tượng trên view</a:t>
            </a:r>
          </a:p>
          <a:p>
            <a:r>
              <a:rPr lang="en-US">
                <a:cs typeface="Courier New" panose="02070309020205020404" pitchFamily="49" charset="0"/>
              </a:rPr>
              <a:t>Các loại </a:t>
            </a:r>
            <a:r>
              <a:rPr lang="en-US"/>
              <a:t>Directives</a:t>
            </a:r>
            <a:br>
              <a:rPr lang="en-US"/>
            </a:br>
            <a:r>
              <a:rPr lang="en-US"/>
              <a:t>+ Components directives: ví dụ &lt;my-comp&gt;&lt;/my-comp&gt;</a:t>
            </a:r>
            <a:br>
              <a:rPr lang="en-US"/>
            </a:br>
            <a:r>
              <a:rPr lang="en-US"/>
              <a:t>+ Structural directives: ví dụ *ngIf, *ngFor (sẽ giới thiệu sau đây)</a:t>
            </a:r>
            <a:br>
              <a:rPr lang="en-US"/>
            </a:br>
            <a:r>
              <a:rPr lang="en-US"/>
              <a:t>+ Attribute directives: ví dụ [ngStyle] (đã giới thiệu trước)</a:t>
            </a:r>
          </a:p>
          <a:p>
            <a:r>
              <a:rPr lang="en-US">
                <a:cs typeface="Courier New" panose="02070309020205020404" pitchFamily="49" charset="0"/>
              </a:rPr>
              <a:t>Phần này sẽ đi chi tiết vào một số Built-in </a:t>
            </a:r>
            <a:r>
              <a:rPr lang="en-US"/>
              <a:t>Structural directives thường dùng: ngIf, ngFor, ngSwitchCase, ngTemplateOutlet</a:t>
            </a:r>
            <a:endParaRPr lang="en-US">
              <a:cs typeface="Courier New" panose="02070309020205020404" pitchFamily="49" charset="0"/>
            </a:endParaRP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45</a:t>
            </a:fld>
            <a:endParaRPr lang="en-US"/>
          </a:p>
        </p:txBody>
      </p:sp>
    </p:spTree>
    <p:extLst>
      <p:ext uri="{BB962C8B-B14F-4D97-AF65-F5344CB8AC3E}">
        <p14:creationId xmlns:p14="http://schemas.microsoft.com/office/powerpoint/2010/main" val="4053128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5. Built-in Directives</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ngIf</a:t>
            </a:r>
          </a:p>
          <a:p>
            <a:pPr lvl="1">
              <a:buFont typeface="Wingdings" panose="05000000000000000000" pitchFamily="2" charset="2"/>
              <a:buChar char="§"/>
            </a:pPr>
            <a:r>
              <a:rPr lang="en-US">
                <a:cs typeface="Courier New" panose="02070309020205020404" pitchFamily="49" charset="0"/>
              </a:rPr>
              <a:t>Syntax: </a:t>
            </a:r>
            <a:r>
              <a:rPr lang="en-US" sz="1800" b="1">
                <a:solidFill>
                  <a:schemeClr val="bg2">
                    <a:lumMod val="50000"/>
                  </a:schemeClr>
                </a:solidFill>
                <a:latin typeface="Courier New" panose="02070309020205020404" pitchFamily="49" charset="0"/>
                <a:cs typeface="Courier New" panose="02070309020205020404" pitchFamily="49" charset="0"/>
              </a:rPr>
              <a:t>&lt;tag *ngIf=“&lt;conditional</a:t>
            </a:r>
            <a:r>
              <a:rPr lang="en-US" sz="1800" b="1">
                <a:solidFill>
                  <a:schemeClr val="tx1">
                    <a:lumMod val="60000"/>
                    <a:lumOff val="40000"/>
                  </a:schemeClr>
                </a:solidFill>
                <a:latin typeface="Courier New" panose="02070309020205020404" pitchFamily="49" charset="0"/>
                <a:cs typeface="Courier New" panose="02070309020205020404" pitchFamily="49" charset="0"/>
              </a:rPr>
              <a:t>[; else template]</a:t>
            </a:r>
            <a:r>
              <a:rPr lang="en-US" sz="1800" b="1">
                <a:solidFill>
                  <a:schemeClr val="bg2">
                    <a:lumMod val="50000"/>
                  </a:schemeClr>
                </a:solidFill>
                <a:latin typeface="Courier New" panose="02070309020205020404" pitchFamily="49" charset="0"/>
                <a:cs typeface="Courier New" panose="02070309020205020404" pitchFamily="49" charset="0"/>
              </a:rPr>
              <a:t>&gt;”&gt;&lt;/tag&gt;</a:t>
            </a:r>
          </a:p>
          <a:p>
            <a:pPr lvl="1">
              <a:buFont typeface="Wingdings" panose="05000000000000000000" pitchFamily="2" charset="2"/>
              <a:buChar char="§"/>
            </a:pPr>
            <a:r>
              <a:rPr lang="en-US">
                <a:cs typeface="Courier New" panose="02070309020205020404" pitchFamily="49" charset="0"/>
              </a:rPr>
              <a:t>Nếu conditional true sẽ hiện (render) &lt;tag&gt; và các nội dung bọc bên trong</a:t>
            </a:r>
          </a:p>
          <a:p>
            <a:pPr lvl="1">
              <a:buFont typeface="Wingdings" panose="05000000000000000000" pitchFamily="2" charset="2"/>
              <a:buChar char="§"/>
            </a:pPr>
            <a:r>
              <a:rPr lang="en-US">
                <a:cs typeface="Courier New" panose="02070309020205020404" pitchFamily="49" charset="0"/>
              </a:rPr>
              <a:t>[; else template] là tuỳ chọn, nếu conditional false sẽ hiện (render) các nội dung của một TemplateRef được khai báo từ trước với &lt;ng-template&gt;</a:t>
            </a:r>
          </a:p>
          <a:p>
            <a:pPr lvl="1">
              <a:buFont typeface="Wingdings" panose="05000000000000000000" pitchFamily="2" charset="2"/>
              <a:buChar char="§"/>
            </a:pPr>
            <a:r>
              <a:rPr lang="en-US">
                <a:cs typeface="Courier New" panose="02070309020205020404" pitchFamily="49" charset="0"/>
              </a:rPr>
              <a:t>VD:</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46</a:t>
            </a:fld>
            <a:endParaRPr lang="en-US"/>
          </a:p>
        </p:txBody>
      </p:sp>
      <p:pic>
        <p:nvPicPr>
          <p:cNvPr id="12" name="Picture 11">
            <a:extLst>
              <a:ext uri="{FF2B5EF4-FFF2-40B4-BE49-F238E27FC236}">
                <a16:creationId xmlns:a16="http://schemas.microsoft.com/office/drawing/2014/main" id="{7B0C936E-5259-47AD-828C-A9BBA7689B4C}"/>
              </a:ext>
            </a:extLst>
          </p:cNvPr>
          <p:cNvPicPr>
            <a:picLocks noChangeAspect="1"/>
          </p:cNvPicPr>
          <p:nvPr/>
        </p:nvPicPr>
        <p:blipFill>
          <a:blip r:embed="rId2"/>
          <a:stretch>
            <a:fillRect/>
          </a:stretch>
        </p:blipFill>
        <p:spPr>
          <a:xfrm>
            <a:off x="1794251" y="4390165"/>
            <a:ext cx="6535062" cy="1495634"/>
          </a:xfrm>
          <a:prstGeom prst="rect">
            <a:avLst/>
          </a:prstGeom>
        </p:spPr>
      </p:pic>
      <p:pic>
        <p:nvPicPr>
          <p:cNvPr id="23" name="Picture 22" descr="A picture containing graphical user interface&#10;&#10;Description automatically generated">
            <a:extLst>
              <a:ext uri="{FF2B5EF4-FFF2-40B4-BE49-F238E27FC236}">
                <a16:creationId xmlns:a16="http://schemas.microsoft.com/office/drawing/2014/main" id="{8E474D67-386E-4A8D-93D4-0B3CC3FB97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2538" y="4780794"/>
            <a:ext cx="1847850" cy="714375"/>
          </a:xfrm>
          <a:prstGeom prst="rect">
            <a:avLst/>
          </a:prstGeom>
        </p:spPr>
      </p:pic>
    </p:spTree>
    <p:extLst>
      <p:ext uri="{BB962C8B-B14F-4D97-AF65-F5344CB8AC3E}">
        <p14:creationId xmlns:p14="http://schemas.microsoft.com/office/powerpoint/2010/main" val="3813805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5. Built-in Directives</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ngFor</a:t>
            </a:r>
          </a:p>
          <a:p>
            <a:pPr lvl="1">
              <a:buFont typeface="Wingdings" panose="05000000000000000000" pitchFamily="2" charset="2"/>
              <a:buChar char="§"/>
            </a:pPr>
            <a:r>
              <a:rPr lang="en-US">
                <a:cs typeface="Courier New" panose="02070309020205020404" pitchFamily="49" charset="0"/>
              </a:rPr>
              <a:t>Syntax: </a:t>
            </a:r>
            <a:r>
              <a:rPr lang="en-US" sz="1800" b="1">
                <a:solidFill>
                  <a:schemeClr val="bg2">
                    <a:lumMod val="50000"/>
                  </a:schemeClr>
                </a:solidFill>
                <a:latin typeface="Courier New" panose="02070309020205020404" pitchFamily="49" charset="0"/>
                <a:cs typeface="Courier New" panose="02070309020205020404" pitchFamily="49" charset="0"/>
              </a:rPr>
              <a:t>&lt;tag *ngFor=“let &lt;element&gt; of &lt;elementArray&gt;</a:t>
            </a:r>
            <a:br>
              <a:rPr lang="en-US" sz="1800" b="1">
                <a:solidFill>
                  <a:schemeClr val="bg2">
                    <a:lumMod val="50000"/>
                  </a:schemeClr>
                </a:solidFill>
                <a:latin typeface="Courier New" panose="02070309020205020404" pitchFamily="49" charset="0"/>
                <a:cs typeface="Courier New" panose="02070309020205020404" pitchFamily="49" charset="0"/>
              </a:rPr>
            </a:br>
            <a:r>
              <a:rPr lang="en-US" sz="1800" b="1">
                <a:solidFill>
                  <a:schemeClr val="bg2">
                    <a:lumMod val="50000"/>
                  </a:schemeClr>
                </a:solidFill>
                <a:latin typeface="Courier New" panose="02070309020205020404" pitchFamily="49" charset="0"/>
                <a:cs typeface="Courier New" panose="02070309020205020404" pitchFamily="49" charset="0"/>
              </a:rPr>
              <a:t>					</a:t>
            </a:r>
            <a:r>
              <a:rPr lang="en-US" sz="1800" b="1">
                <a:solidFill>
                  <a:schemeClr val="tx1">
                    <a:lumMod val="60000"/>
                    <a:lumOff val="40000"/>
                  </a:schemeClr>
                </a:solidFill>
                <a:latin typeface="Courier New" panose="02070309020205020404" pitchFamily="49" charset="0"/>
                <a:cs typeface="Courier New" panose="02070309020205020404" pitchFamily="49" charset="0"/>
              </a:rPr>
              <a:t>[; optinal expression]</a:t>
            </a:r>
            <a:r>
              <a:rPr lang="en-US" sz="1800" b="1">
                <a:solidFill>
                  <a:schemeClr val="bg2">
                    <a:lumMod val="50000"/>
                  </a:schemeClr>
                </a:solidFill>
                <a:latin typeface="Courier New" panose="02070309020205020404" pitchFamily="49" charset="0"/>
                <a:cs typeface="Courier New" panose="02070309020205020404" pitchFamily="49" charset="0"/>
              </a:rPr>
              <a:t>”&gt;&lt;/tag&gt;</a:t>
            </a:r>
          </a:p>
          <a:p>
            <a:pPr lvl="1">
              <a:buFont typeface="Wingdings" panose="05000000000000000000" pitchFamily="2" charset="2"/>
              <a:buChar char="§"/>
            </a:pPr>
            <a:r>
              <a:rPr lang="en-US">
                <a:solidFill>
                  <a:schemeClr val="tx1">
                    <a:lumMod val="60000"/>
                    <a:lumOff val="40000"/>
                  </a:schemeClr>
                </a:solidFill>
                <a:cs typeface="Courier New" panose="02070309020205020404" pitchFamily="49" charset="0"/>
              </a:rPr>
              <a:t>[; optinal expression]</a:t>
            </a:r>
            <a:r>
              <a:rPr lang="en-US">
                <a:cs typeface="Courier New" panose="02070309020205020404" pitchFamily="49" charset="0"/>
              </a:rPr>
              <a:t> là tuỳ chọn, có thể là:</a:t>
            </a:r>
            <a:br>
              <a:rPr lang="en-US">
                <a:cs typeface="Courier New" panose="02070309020205020404" pitchFamily="49" charset="0"/>
              </a:rPr>
            </a:br>
            <a:r>
              <a:rPr lang="en-US">
                <a:cs typeface="Courier New" panose="02070309020205020404" pitchFamily="49" charset="0"/>
              </a:rPr>
              <a:t>+ Lấy index của phần tử: ví dụ </a:t>
            </a:r>
            <a:r>
              <a:rPr lang="en-US">
                <a:solidFill>
                  <a:schemeClr val="bg2">
                    <a:lumMod val="50000"/>
                  </a:schemeClr>
                </a:solidFill>
                <a:cs typeface="Courier New" panose="02070309020205020404" pitchFamily="49" charset="0"/>
              </a:rPr>
              <a:t>let i = index;</a:t>
            </a:r>
            <a:br>
              <a:rPr lang="en-US">
                <a:cs typeface="Courier New" panose="02070309020205020404" pitchFamily="49" charset="0"/>
              </a:rPr>
            </a:br>
            <a:r>
              <a:rPr lang="en-US">
                <a:cs typeface="Courier New" panose="02070309020205020404" pitchFamily="49" charset="0"/>
              </a:rPr>
              <a:t>+ Kiểm tra có phải phần tử đầu tiên không: </a:t>
            </a:r>
            <a:r>
              <a:rPr lang="en-US">
                <a:solidFill>
                  <a:schemeClr val="bg2">
                    <a:lumMod val="50000"/>
                  </a:schemeClr>
                </a:solidFill>
                <a:cs typeface="Courier New" panose="02070309020205020404" pitchFamily="49" charset="0"/>
              </a:rPr>
              <a:t>let isFirst = first;</a:t>
            </a:r>
            <a:br>
              <a:rPr lang="en-US">
                <a:cs typeface="Courier New" panose="02070309020205020404" pitchFamily="49" charset="0"/>
              </a:rPr>
            </a:br>
            <a:r>
              <a:rPr lang="en-US">
                <a:cs typeface="Courier New" panose="02070309020205020404" pitchFamily="49" charset="0"/>
              </a:rPr>
              <a:t>+ Kiểm tra có phải phần tử cuối cùng không: </a:t>
            </a:r>
            <a:r>
              <a:rPr lang="en-US">
                <a:solidFill>
                  <a:schemeClr val="bg2">
                    <a:lumMod val="50000"/>
                  </a:schemeClr>
                </a:solidFill>
                <a:cs typeface="Courier New" panose="02070309020205020404" pitchFamily="49" charset="0"/>
              </a:rPr>
              <a:t>let isLast = last;</a:t>
            </a:r>
            <a:br>
              <a:rPr lang="en-US">
                <a:solidFill>
                  <a:schemeClr val="bg2">
                    <a:lumMod val="50000"/>
                  </a:schemeClr>
                </a:solidFill>
                <a:cs typeface="Courier New" panose="02070309020205020404" pitchFamily="49" charset="0"/>
              </a:rPr>
            </a:br>
            <a:r>
              <a:rPr lang="en-US">
                <a:cs typeface="Courier New" panose="02070309020205020404" pitchFamily="49" charset="0"/>
              </a:rPr>
              <a:t>+ Theo dõi phần tử có thay đổi hay không để thực hiện render lại: </a:t>
            </a:r>
            <a:r>
              <a:rPr lang="en-US">
                <a:solidFill>
                  <a:schemeClr val="bg2">
                    <a:lumMod val="50000"/>
                  </a:schemeClr>
                </a:solidFill>
                <a:cs typeface="Courier New" panose="02070309020205020404" pitchFamily="49" charset="0"/>
              </a:rPr>
              <a:t>trackBy</a:t>
            </a:r>
          </a:p>
          <a:p>
            <a:pPr lvl="1">
              <a:buFont typeface="Wingdings" panose="05000000000000000000" pitchFamily="2" charset="2"/>
              <a:buChar char="§"/>
            </a:pPr>
            <a:r>
              <a:rPr lang="en-US">
                <a:cs typeface="Courier New" panose="02070309020205020404" pitchFamily="49" charset="0"/>
              </a:rPr>
              <a:t>Lặp lại (Loop) lần lượt các phần tử của mảng và render ra HTML</a:t>
            </a:r>
          </a:p>
          <a:p>
            <a:pPr lvl="1">
              <a:buFont typeface="Wingdings" panose="05000000000000000000" pitchFamily="2" charset="2"/>
              <a:buChar char="§"/>
            </a:pPr>
            <a:r>
              <a:rPr lang="en-US">
                <a:cs typeface="Courier New" panose="02070309020205020404" pitchFamily="49" charset="0"/>
              </a:rPr>
              <a:t>VD:</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47</a:t>
            </a:fld>
            <a:endParaRPr lang="en-US"/>
          </a:p>
        </p:txBody>
      </p:sp>
      <p:pic>
        <p:nvPicPr>
          <p:cNvPr id="7" name="Picture 6">
            <a:extLst>
              <a:ext uri="{FF2B5EF4-FFF2-40B4-BE49-F238E27FC236}">
                <a16:creationId xmlns:a16="http://schemas.microsoft.com/office/drawing/2014/main" id="{053EE42B-8092-4FB2-92E6-C36EB8ACE454}"/>
              </a:ext>
            </a:extLst>
          </p:cNvPr>
          <p:cNvPicPr>
            <a:picLocks noChangeAspect="1"/>
          </p:cNvPicPr>
          <p:nvPr/>
        </p:nvPicPr>
        <p:blipFill>
          <a:blip r:embed="rId2"/>
          <a:stretch>
            <a:fillRect/>
          </a:stretch>
        </p:blipFill>
        <p:spPr>
          <a:xfrm>
            <a:off x="3130792" y="5148371"/>
            <a:ext cx="1926881" cy="1458025"/>
          </a:xfrm>
          <a:prstGeom prst="rect">
            <a:avLst/>
          </a:prstGeom>
        </p:spPr>
      </p:pic>
      <p:pic>
        <p:nvPicPr>
          <p:cNvPr id="11" name="Picture 10">
            <a:extLst>
              <a:ext uri="{FF2B5EF4-FFF2-40B4-BE49-F238E27FC236}">
                <a16:creationId xmlns:a16="http://schemas.microsoft.com/office/drawing/2014/main" id="{B9E0E1C6-4D59-489D-A13A-B4E54199E515}"/>
              </a:ext>
            </a:extLst>
          </p:cNvPr>
          <p:cNvPicPr>
            <a:picLocks noChangeAspect="1"/>
          </p:cNvPicPr>
          <p:nvPr/>
        </p:nvPicPr>
        <p:blipFill>
          <a:blip r:embed="rId3"/>
          <a:stretch>
            <a:fillRect/>
          </a:stretch>
        </p:blipFill>
        <p:spPr>
          <a:xfrm>
            <a:off x="5344246" y="5267698"/>
            <a:ext cx="1543265" cy="1219370"/>
          </a:xfrm>
          <a:prstGeom prst="rect">
            <a:avLst/>
          </a:prstGeom>
        </p:spPr>
      </p:pic>
    </p:spTree>
    <p:extLst>
      <p:ext uri="{BB962C8B-B14F-4D97-AF65-F5344CB8AC3E}">
        <p14:creationId xmlns:p14="http://schemas.microsoft.com/office/powerpoint/2010/main" val="102173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5. Built-in Directives</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t>ngFor</a:t>
            </a:r>
          </a:p>
          <a:p>
            <a:pPr lvl="1">
              <a:buFont typeface="Wingdings" panose="05000000000000000000" pitchFamily="2" charset="2"/>
              <a:buChar char="§"/>
            </a:pPr>
            <a:r>
              <a:rPr lang="en-US"/>
              <a:t>TrackBy Function: Mỗi lần </a:t>
            </a:r>
            <a:r>
              <a:rPr lang="en-US">
                <a:solidFill>
                  <a:schemeClr val="bg2">
                    <a:lumMod val="50000"/>
                  </a:schemeClr>
                </a:solidFill>
              </a:rPr>
              <a:t>elementArray</a:t>
            </a:r>
            <a:r>
              <a:rPr lang="en-US"/>
              <a:t> thay đổi mà phải cập nhật lại toàn bộ view, kể cả những phần tử không thay đổi thì sẽ ảnh hưởng đến hiệu năng.</a:t>
            </a:r>
            <a:br>
              <a:rPr lang="en-US"/>
            </a:br>
            <a:r>
              <a:rPr lang="en-US"/>
              <a:t>TrackBy Function giúp ngFor dựa vào một dấu hiệu nào đó để biết </a:t>
            </a:r>
            <a:r>
              <a:rPr lang="en-US">
                <a:solidFill>
                  <a:schemeClr val="bg2">
                    <a:lumMod val="50000"/>
                  </a:schemeClr>
                </a:solidFill>
              </a:rPr>
              <a:t>element</a:t>
            </a:r>
            <a:r>
              <a:rPr lang="en-US"/>
              <a:t> có thay đổi hay không, nếu có chỉ render lại đúng </a:t>
            </a:r>
            <a:r>
              <a:rPr lang="en-US">
                <a:solidFill>
                  <a:schemeClr val="bg2">
                    <a:lumMod val="50000"/>
                  </a:schemeClr>
                </a:solidFill>
              </a:rPr>
              <a:t>element</a:t>
            </a:r>
            <a:r>
              <a:rPr lang="en-US"/>
              <a:t> đó thôi.</a:t>
            </a:r>
          </a:p>
          <a:p>
            <a:pPr lvl="1">
              <a:buFont typeface="Wingdings" panose="05000000000000000000" pitchFamily="2" charset="2"/>
              <a:buChar char="§"/>
            </a:pPr>
            <a:r>
              <a:rPr lang="en-US"/>
              <a:t>Xem thêm </a:t>
            </a:r>
            <a:r>
              <a:rPr lang="en-US">
                <a:hlinkClick r:id="rId2"/>
              </a:rPr>
              <a:t>tại đây</a:t>
            </a:r>
            <a:r>
              <a:rPr lang="en-US"/>
              <a:t>.</a:t>
            </a:r>
          </a:p>
          <a:p>
            <a:pPr lvl="1">
              <a:buFont typeface="Wingdings" panose="05000000000000000000" pitchFamily="2" charset="2"/>
              <a:buChar char="§"/>
            </a:pPr>
            <a:endParaRPr lang="en-US">
              <a:cs typeface="Courier New" panose="02070309020205020404" pitchFamily="49" charset="0"/>
            </a:endParaRP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48</a:t>
            </a:fld>
            <a:endParaRPr lang="en-US"/>
          </a:p>
        </p:txBody>
      </p:sp>
    </p:spTree>
    <p:extLst>
      <p:ext uri="{BB962C8B-B14F-4D97-AF65-F5344CB8AC3E}">
        <p14:creationId xmlns:p14="http://schemas.microsoft.com/office/powerpoint/2010/main" val="3339306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5. Built-in Directives</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t>ngSwitchCas</a:t>
            </a:r>
            <a:r>
              <a:rPr lang="en-US">
                <a:cs typeface="Courier New" panose="02070309020205020404" pitchFamily="49" charset="0"/>
              </a:rPr>
              <a:t>e</a:t>
            </a:r>
          </a:p>
          <a:p>
            <a:pPr lvl="1">
              <a:buFont typeface="Wingdings" panose="05000000000000000000" pitchFamily="2" charset="2"/>
              <a:buChar char="§"/>
            </a:pPr>
            <a:r>
              <a:rPr lang="en-US"/>
              <a:t>Syntax:</a:t>
            </a:r>
            <a:br>
              <a:rPr lang="en-US"/>
            </a:br>
            <a:br>
              <a:rPr lang="en-US"/>
            </a:br>
            <a:br>
              <a:rPr lang="en-US"/>
            </a:br>
            <a:br>
              <a:rPr lang="en-US"/>
            </a:br>
            <a:endParaRPr lang="en-US"/>
          </a:p>
          <a:p>
            <a:pPr lvl="1">
              <a:buFont typeface="Wingdings" panose="05000000000000000000" pitchFamily="2" charset="2"/>
              <a:buChar char="§"/>
            </a:pPr>
            <a:r>
              <a:rPr lang="en-US"/>
              <a:t>Cơ chế hoạt động tương đồng với switch-case của JS/TS</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49</a:t>
            </a:fld>
            <a:endParaRPr lang="en-US"/>
          </a:p>
        </p:txBody>
      </p:sp>
      <p:pic>
        <p:nvPicPr>
          <p:cNvPr id="4" name="Picture 3">
            <a:extLst>
              <a:ext uri="{FF2B5EF4-FFF2-40B4-BE49-F238E27FC236}">
                <a16:creationId xmlns:a16="http://schemas.microsoft.com/office/drawing/2014/main" id="{43E58A42-C031-44B7-8C54-6DF55F5C7523}"/>
              </a:ext>
            </a:extLst>
          </p:cNvPr>
          <p:cNvPicPr>
            <a:picLocks noChangeAspect="1"/>
          </p:cNvPicPr>
          <p:nvPr/>
        </p:nvPicPr>
        <p:blipFill>
          <a:blip r:embed="rId2"/>
          <a:stretch>
            <a:fillRect/>
          </a:stretch>
        </p:blipFill>
        <p:spPr>
          <a:xfrm>
            <a:off x="2861713" y="2309306"/>
            <a:ext cx="6468574" cy="1541690"/>
          </a:xfrm>
          <a:prstGeom prst="rect">
            <a:avLst/>
          </a:prstGeom>
        </p:spPr>
      </p:pic>
      <p:pic>
        <p:nvPicPr>
          <p:cNvPr id="7" name="Picture 6">
            <a:extLst>
              <a:ext uri="{FF2B5EF4-FFF2-40B4-BE49-F238E27FC236}">
                <a16:creationId xmlns:a16="http://schemas.microsoft.com/office/drawing/2014/main" id="{35E32234-D18E-4D57-9C9F-DAB44CB730BD}"/>
              </a:ext>
            </a:extLst>
          </p:cNvPr>
          <p:cNvPicPr>
            <a:picLocks noChangeAspect="1"/>
          </p:cNvPicPr>
          <p:nvPr/>
        </p:nvPicPr>
        <p:blipFill>
          <a:blip r:embed="rId3"/>
          <a:stretch>
            <a:fillRect/>
          </a:stretch>
        </p:blipFill>
        <p:spPr>
          <a:xfrm>
            <a:off x="2304040" y="4352363"/>
            <a:ext cx="2835485" cy="2004293"/>
          </a:xfrm>
          <a:prstGeom prst="rect">
            <a:avLst/>
          </a:prstGeom>
        </p:spPr>
      </p:pic>
      <p:pic>
        <p:nvPicPr>
          <p:cNvPr id="11" name="Picture 10" descr="Text&#10;&#10;Description automatically generated with medium confidence">
            <a:extLst>
              <a:ext uri="{FF2B5EF4-FFF2-40B4-BE49-F238E27FC236}">
                <a16:creationId xmlns:a16="http://schemas.microsoft.com/office/drawing/2014/main" id="{047E4F38-3709-4940-B546-C9ACEBBAFB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5364" y="4827368"/>
            <a:ext cx="2381250" cy="923925"/>
          </a:xfrm>
          <a:prstGeom prst="rect">
            <a:avLst/>
          </a:prstGeom>
        </p:spPr>
      </p:pic>
    </p:spTree>
    <p:extLst>
      <p:ext uri="{BB962C8B-B14F-4D97-AF65-F5344CB8AC3E}">
        <p14:creationId xmlns:p14="http://schemas.microsoft.com/office/powerpoint/2010/main" val="1752424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65212" y="643804"/>
            <a:ext cx="10058402" cy="693576"/>
          </a:xfrm>
        </p:spPr>
        <p:txBody>
          <a:bodyPr/>
          <a:lstStyle/>
          <a:p>
            <a:r>
              <a:rPr lang="en-US">
                <a:latin typeface="UTM Essendine Caps" panose="02040603050506020204" pitchFamily="18" charset="0"/>
              </a:rPr>
              <a:t>1. Kiến thức</a:t>
            </a:r>
            <a:endParaRPr>
              <a:latin typeface="UTM Essendine Caps" panose="02040603050506020204" pitchFamily="18" charset="0"/>
            </a:endParaRPr>
          </a:p>
        </p:txBody>
      </p:sp>
      <p:sp>
        <p:nvSpPr>
          <p:cNvPr id="14" name="Content Placeholder 13"/>
          <p:cNvSpPr>
            <a:spLocks noGrp="1"/>
          </p:cNvSpPr>
          <p:nvPr>
            <p:ph idx="1"/>
          </p:nvPr>
        </p:nvSpPr>
        <p:spPr>
          <a:xfrm>
            <a:off x="1065213" y="1565980"/>
            <a:ext cx="10616713" cy="4800600"/>
          </a:xfrm>
        </p:spPr>
        <p:txBody>
          <a:bodyPr>
            <a:normAutofit/>
          </a:bodyPr>
          <a:lstStyle/>
          <a:p>
            <a:pPr marL="354013" indent="-354013">
              <a:lnSpc>
                <a:spcPct val="120000"/>
              </a:lnSpc>
              <a:buFont typeface="+mj-lt"/>
              <a:buAutoNum type="alphaLcPeriod"/>
            </a:pPr>
            <a:r>
              <a:rPr lang="en-US">
                <a:latin typeface="SVN-Segoe Print" panose="020B0606040200020203" pitchFamily="34" charset="0"/>
              </a:rPr>
              <a:t>Kiến thức cơ bản cần trang bị</a:t>
            </a:r>
            <a:br>
              <a:rPr lang="en-US">
                <a:latin typeface="SVN-Segoe Print" panose="020B0606040200020203" pitchFamily="34" charset="0"/>
              </a:rPr>
            </a:br>
            <a:r>
              <a:rPr lang="en-US">
                <a:latin typeface="SVN-Segoe Print" panose="020B0606040200020203" pitchFamily="34" charset="0"/>
              </a:rPr>
              <a:t>- JavaScript</a:t>
            </a:r>
            <a:br>
              <a:rPr lang="en-US">
                <a:solidFill>
                  <a:schemeClr val="bg2">
                    <a:lumMod val="50000"/>
                  </a:schemeClr>
                </a:solidFill>
                <a:latin typeface="SVN-Segoe Print" panose="020B0606040200020203" pitchFamily="34" charset="0"/>
              </a:rPr>
            </a:br>
            <a:r>
              <a:rPr lang="en-US">
                <a:solidFill>
                  <a:schemeClr val="bg2">
                    <a:lumMod val="50000"/>
                  </a:schemeClr>
                </a:solidFill>
                <a:latin typeface="SVN-Segoe Print" panose="020B0606040200020203" pitchFamily="34" charset="0"/>
              </a:rPr>
              <a:t>  </a:t>
            </a:r>
            <a:r>
              <a:rPr lang="en-US">
                <a:latin typeface="SVN-Segoe Print" panose="020B0606040200020203" pitchFamily="34" charset="0"/>
              </a:rPr>
              <a:t>+ Browser Object Model:</a:t>
            </a:r>
            <a:br>
              <a:rPr lang="en-US">
                <a:latin typeface="SVN-Segoe Print" panose="020B0606040200020203" pitchFamily="34" charset="0"/>
              </a:rPr>
            </a:br>
            <a:r>
              <a:rPr lang="en-US">
                <a:latin typeface="SVN-Segoe Print" panose="020B0606040200020203" pitchFamily="34" charset="0"/>
              </a:rPr>
              <a:t>    </a:t>
            </a:r>
            <a:r>
              <a:rPr lang="en-US">
                <a:solidFill>
                  <a:srgbClr val="00B050"/>
                </a:solidFill>
                <a:latin typeface="SVN-Segoe Print" panose="020B0606040200020203" pitchFamily="34" charset="0"/>
              </a:rPr>
              <a:t>Timer:</a:t>
            </a:r>
            <a:r>
              <a:rPr lang="en-US">
                <a:solidFill>
                  <a:schemeClr val="bg2">
                    <a:lumMod val="50000"/>
                  </a:schemeClr>
                </a:solidFill>
                <a:latin typeface="SVN-Segoe Print" panose="020B0606040200020203" pitchFamily="34" charset="0"/>
              </a:rPr>
              <a:t> setTimeout, setInterval, clearTimeout, clearInterval</a:t>
            </a:r>
            <a:br>
              <a:rPr lang="en-US">
                <a:solidFill>
                  <a:schemeClr val="bg2">
                    <a:lumMod val="50000"/>
                  </a:schemeClr>
                </a:solidFill>
                <a:latin typeface="SVN-Segoe Print" panose="020B0606040200020203" pitchFamily="34" charset="0"/>
              </a:rPr>
            </a:br>
            <a:r>
              <a:rPr lang="en-US">
                <a:solidFill>
                  <a:schemeClr val="bg2">
                    <a:lumMod val="50000"/>
                  </a:schemeClr>
                </a:solidFill>
                <a:latin typeface="SVN-Segoe Print" panose="020B0606040200020203" pitchFamily="34" charset="0"/>
              </a:rPr>
              <a:t>    </a:t>
            </a:r>
            <a:r>
              <a:rPr lang="en-US">
                <a:solidFill>
                  <a:srgbClr val="00B050"/>
                </a:solidFill>
                <a:latin typeface="SVN-Segoe Print" panose="020B0606040200020203" pitchFamily="34" charset="0"/>
              </a:rPr>
              <a:t>Window:</a:t>
            </a:r>
            <a:r>
              <a:rPr lang="en-US">
                <a:solidFill>
                  <a:schemeClr val="bg2">
                    <a:lumMod val="50000"/>
                  </a:schemeClr>
                </a:solidFill>
                <a:latin typeface="SVN-Segoe Print" panose="020B0606040200020203" pitchFamily="34" charset="0"/>
              </a:rPr>
              <a:t> document, innerWidth/Height, location, open,</a:t>
            </a:r>
            <a:br>
              <a:rPr lang="en-US">
                <a:solidFill>
                  <a:schemeClr val="bg2">
                    <a:lumMod val="50000"/>
                  </a:schemeClr>
                </a:solidFill>
                <a:latin typeface="SVN-Segoe Print" panose="020B0606040200020203" pitchFamily="34" charset="0"/>
              </a:rPr>
            </a:br>
            <a:r>
              <a:rPr lang="en-US">
                <a:solidFill>
                  <a:schemeClr val="bg2">
                    <a:lumMod val="50000"/>
                  </a:schemeClr>
                </a:solidFill>
                <a:latin typeface="SVN-Segoe Print" panose="020B0606040200020203" pitchFamily="34" charset="0"/>
              </a:rPr>
              <a:t>                assign, scrollTo, localStorage</a:t>
            </a:r>
            <a:br>
              <a:rPr lang="en-US">
                <a:solidFill>
                  <a:schemeClr val="bg2">
                    <a:lumMod val="50000"/>
                  </a:schemeClr>
                </a:solidFill>
                <a:latin typeface="SVN-Segoe Print" panose="020B0606040200020203" pitchFamily="34" charset="0"/>
              </a:rPr>
            </a:br>
            <a:r>
              <a:rPr lang="en-US">
                <a:solidFill>
                  <a:schemeClr val="bg2">
                    <a:lumMod val="50000"/>
                  </a:schemeClr>
                </a:solidFill>
                <a:latin typeface="SVN-Segoe Print" panose="020B0606040200020203" pitchFamily="34" charset="0"/>
              </a:rPr>
              <a:t>    </a:t>
            </a:r>
            <a:r>
              <a:rPr lang="en-US">
                <a:solidFill>
                  <a:srgbClr val="00B050"/>
                </a:solidFill>
                <a:latin typeface="SVN-Segoe Print" panose="020B0606040200020203" pitchFamily="34" charset="0"/>
              </a:rPr>
              <a:t>LocalStorage:</a:t>
            </a:r>
            <a:r>
              <a:rPr lang="en-US">
                <a:solidFill>
                  <a:schemeClr val="bg2">
                    <a:lumMod val="50000"/>
                  </a:schemeClr>
                </a:solidFill>
                <a:latin typeface="SVN-Segoe Print" panose="020B0606040200020203" pitchFamily="34" charset="0"/>
              </a:rPr>
              <a:t> setItem, getItem, removeItem, clear</a:t>
            </a:r>
            <a:br>
              <a:rPr lang="en-US">
                <a:latin typeface="SVN-Segoe Print" panose="020B0606040200020203" pitchFamily="34" charset="0"/>
              </a:rPr>
            </a:br>
            <a:r>
              <a:rPr lang="en-US">
                <a:latin typeface="SVN-Segoe Print" panose="020B0606040200020203" pitchFamily="34" charset="0"/>
              </a:rPr>
              <a:t>  + Build-in Functions: </a:t>
            </a:r>
            <a:r>
              <a:rPr lang="en-US">
                <a:solidFill>
                  <a:schemeClr val="bg2">
                    <a:lumMod val="50000"/>
                  </a:schemeClr>
                </a:solidFill>
                <a:latin typeface="SVN-Segoe Print" panose="020B0606040200020203" pitchFamily="34" charset="0"/>
                <a:hlinkClick r:id="rId2">
                  <a:extLst>
                    <a:ext uri="{A12FA001-AC4F-418D-AE19-62706E023703}">
                      <ahyp:hlinkClr xmlns:ahyp="http://schemas.microsoft.com/office/drawing/2018/hyperlinkcolor" val="tx"/>
                    </a:ext>
                  </a:extLst>
                </a:hlinkClick>
              </a:rPr>
              <a:t>tutorialspoint.com</a:t>
            </a:r>
            <a:br>
              <a:rPr lang="en-US">
                <a:latin typeface="SVN-Segoe Print" panose="020B0606040200020203" pitchFamily="34" charset="0"/>
              </a:rPr>
            </a:br>
            <a:endParaRPr lang="en-US">
              <a:latin typeface="SVN-Segoe Print" panose="020B0606040200020203" pitchFamily="34" charset="0"/>
            </a:endParaRPr>
          </a:p>
        </p:txBody>
      </p:sp>
      <p:sp>
        <p:nvSpPr>
          <p:cNvPr id="4" name="Slide Number Placeholder 3">
            <a:extLst>
              <a:ext uri="{FF2B5EF4-FFF2-40B4-BE49-F238E27FC236}">
                <a16:creationId xmlns:a16="http://schemas.microsoft.com/office/drawing/2014/main" id="{64346347-FBEC-47B4-BDC8-67155574B9FC}"/>
              </a:ext>
            </a:extLst>
          </p:cNvPr>
          <p:cNvSpPr>
            <a:spLocks noGrp="1"/>
          </p:cNvSpPr>
          <p:nvPr>
            <p:ph type="sldNum" sz="quarter" idx="12"/>
          </p:nvPr>
        </p:nvSpPr>
        <p:spPr/>
        <p:txBody>
          <a:bodyPr/>
          <a:lstStyle/>
          <a:p>
            <a:fld id="{022B156B-59AE-415F-B24B-8756D48BB977}" type="slidenum">
              <a:rPr lang="en-US" smtClean="0"/>
              <a:pPr/>
              <a:t>5</a:t>
            </a:fld>
            <a:endParaRPr lang="en-US" dirty="0"/>
          </a:p>
        </p:txBody>
      </p:sp>
    </p:spTree>
    <p:extLst>
      <p:ext uri="{BB962C8B-B14F-4D97-AF65-F5344CB8AC3E}">
        <p14:creationId xmlns:p14="http://schemas.microsoft.com/office/powerpoint/2010/main" val="3013148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5. Built-in Directives</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t>ngTemplateOutlet</a:t>
            </a:r>
          </a:p>
          <a:p>
            <a:pPr lvl="1">
              <a:buFont typeface="Wingdings" panose="05000000000000000000" pitchFamily="2" charset="2"/>
              <a:buChar char="§"/>
            </a:pPr>
            <a:r>
              <a:rPr lang="en-US">
                <a:cs typeface="Courier New" panose="02070309020205020404" pitchFamily="49" charset="0"/>
              </a:rPr>
              <a:t>Thường dùng khi render một lượng lớn HTML template, các template này lại có nhiều loại khác nhau</a:t>
            </a:r>
            <a:br>
              <a:rPr lang="en-US">
                <a:cs typeface="Courier New" panose="02070309020205020404" pitchFamily="49" charset="0"/>
              </a:rPr>
            </a:br>
            <a:r>
              <a:rPr lang="en-US">
                <a:cs typeface="Courier New" panose="02070309020205020404" pitchFamily="49" charset="0"/>
              </a:rPr>
              <a:t>VD: listCauHoi có nhiều câu hỏi, mỗi câu lại là một loại khác nhau (chọn 1, chọn nhiều, điền khuyết). Mỗi loại câu hỏi lại render ra các HTML khác nhau, thay vì để tất cả code trong ngFor sẽ khó bảo trì thì tách ra thành các </a:t>
            </a:r>
            <a:r>
              <a:rPr lang="en-US"/>
              <a:t>ngTemplateOutlet</a:t>
            </a:r>
          </a:p>
          <a:p>
            <a:pPr lvl="1">
              <a:buFont typeface="Wingdings" panose="05000000000000000000" pitchFamily="2" charset="2"/>
              <a:buChar char="§"/>
            </a:pPr>
            <a:r>
              <a:rPr lang="en-US">
                <a:cs typeface="Courier New" panose="02070309020205020404" pitchFamily="49" charset="0"/>
              </a:rPr>
              <a:t>Syntax:</a:t>
            </a:r>
            <a:br>
              <a:rPr lang="en-US">
                <a:cs typeface="Courier New" panose="02070309020205020404" pitchFamily="49" charset="0"/>
              </a:rPr>
            </a:br>
            <a:br>
              <a:rPr lang="en-US">
                <a:cs typeface="Courier New" panose="02070309020205020404" pitchFamily="49" charset="0"/>
              </a:rPr>
            </a:br>
            <a:br>
              <a:rPr lang="en-US">
                <a:cs typeface="Courier New" panose="02070309020205020404" pitchFamily="49" charset="0"/>
              </a:rPr>
            </a:br>
            <a:r>
              <a:rPr lang="en-US">
                <a:cs typeface="Courier New" panose="02070309020205020404" pitchFamily="49" charset="0"/>
              </a:rPr>
              <a:t>+ templateRefExp: nhận một TemplateRef &lt;ng-template&gt; sẽ render</a:t>
            </a:r>
            <a:br>
              <a:rPr lang="en-US">
                <a:cs typeface="Courier New" panose="02070309020205020404" pitchFamily="49" charset="0"/>
              </a:rPr>
            </a:br>
            <a:r>
              <a:rPr lang="en-US">
                <a:cs typeface="Courier New" panose="02070309020205020404" pitchFamily="49" charset="0"/>
              </a:rPr>
              <a:t>+ contextExp: là kiểu </a:t>
            </a:r>
            <a:r>
              <a:rPr lang="en-US" b="1">
                <a:cs typeface="Courier New" panose="02070309020205020404" pitchFamily="49" charset="0"/>
              </a:rPr>
              <a:t>object { [key: string]: any }</a:t>
            </a:r>
            <a:br>
              <a:rPr lang="en-US" b="1">
                <a:cs typeface="Courier New" panose="02070309020205020404" pitchFamily="49" charset="0"/>
              </a:rPr>
            </a:br>
            <a:r>
              <a:rPr lang="en-US">
                <a:cs typeface="Courier New" panose="02070309020205020404" pitchFamily="49" charset="0"/>
              </a:rPr>
              <a:t>Sử dụng </a:t>
            </a:r>
            <a:r>
              <a:rPr lang="en-US" b="1">
                <a:cs typeface="Courier New" panose="02070309020205020404" pitchFamily="49" charset="0"/>
              </a:rPr>
              <a:t>{</a:t>
            </a:r>
            <a:r>
              <a:rPr lang="en-US">
                <a:cs typeface="Courier New" panose="02070309020205020404" pitchFamily="49" charset="0"/>
              </a:rPr>
              <a:t> </a:t>
            </a:r>
            <a:r>
              <a:rPr lang="en-US" b="1">
                <a:cs typeface="Courier New" panose="02070309020205020404" pitchFamily="49" charset="0"/>
              </a:rPr>
              <a:t>$implicit : defaultValue } </a:t>
            </a:r>
            <a:r>
              <a:rPr lang="en-US">
                <a:cs typeface="Courier New" panose="02070309020205020404" pitchFamily="49" charset="0"/>
              </a:rPr>
              <a:t>để đặt giá trị mặc định cho contextExp</a:t>
            </a:r>
            <a:endParaRPr lang="en-US" b="1">
              <a:cs typeface="Courier New" panose="02070309020205020404" pitchFamily="49" charset="0"/>
            </a:endParaRPr>
          </a:p>
          <a:p>
            <a:pPr lvl="1">
              <a:buFont typeface="Wingdings" panose="05000000000000000000" pitchFamily="2" charset="2"/>
              <a:buChar char="§"/>
            </a:pPr>
            <a:endParaRPr lang="en-US">
              <a:cs typeface="Courier New" panose="02070309020205020404" pitchFamily="49" charset="0"/>
            </a:endParaRP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50</a:t>
            </a:fld>
            <a:endParaRPr lang="en-US"/>
          </a:p>
        </p:txBody>
      </p:sp>
      <p:pic>
        <p:nvPicPr>
          <p:cNvPr id="4" name="Picture 3">
            <a:extLst>
              <a:ext uri="{FF2B5EF4-FFF2-40B4-BE49-F238E27FC236}">
                <a16:creationId xmlns:a16="http://schemas.microsoft.com/office/drawing/2014/main" id="{8102E27B-F987-4FBE-9B3B-47453704E54D}"/>
              </a:ext>
            </a:extLst>
          </p:cNvPr>
          <p:cNvPicPr>
            <a:picLocks noChangeAspect="1"/>
          </p:cNvPicPr>
          <p:nvPr/>
        </p:nvPicPr>
        <p:blipFill>
          <a:blip r:embed="rId2"/>
          <a:stretch>
            <a:fillRect/>
          </a:stretch>
        </p:blipFill>
        <p:spPr>
          <a:xfrm>
            <a:off x="1695951" y="4464151"/>
            <a:ext cx="9202434" cy="318161"/>
          </a:xfrm>
          <a:prstGeom prst="rect">
            <a:avLst/>
          </a:prstGeom>
        </p:spPr>
      </p:pic>
    </p:spTree>
    <p:extLst>
      <p:ext uri="{BB962C8B-B14F-4D97-AF65-F5344CB8AC3E}">
        <p14:creationId xmlns:p14="http://schemas.microsoft.com/office/powerpoint/2010/main" val="189926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5. Built-in Directives</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lnSpcReduction="10000"/>
          </a:bodyPr>
          <a:lstStyle/>
          <a:p>
            <a:r>
              <a:rPr lang="en-US"/>
              <a:t>ngTemplateOutlet</a:t>
            </a:r>
          </a:p>
          <a:p>
            <a:pPr lvl="1">
              <a:buFont typeface="Wingdings" panose="05000000000000000000" pitchFamily="2" charset="2"/>
              <a:buChar char="§"/>
            </a:pPr>
            <a:r>
              <a:rPr lang="en-US">
                <a:cs typeface="Courier New" panose="02070309020205020404" pitchFamily="49" charset="0"/>
              </a:rPr>
              <a:t>VD:</a:t>
            </a:r>
            <a:br>
              <a:rPr lang="en-US">
                <a:cs typeface="Courier New" panose="02070309020205020404" pitchFamily="49" charset="0"/>
              </a:rPr>
            </a:br>
            <a:br>
              <a:rPr lang="en-US">
                <a:cs typeface="Courier New" panose="02070309020205020404" pitchFamily="49" charset="0"/>
              </a:rPr>
            </a:br>
            <a:br>
              <a:rPr lang="en-US">
                <a:cs typeface="Courier New" panose="02070309020205020404" pitchFamily="49" charset="0"/>
              </a:rPr>
            </a:br>
            <a:br>
              <a:rPr lang="en-US">
                <a:cs typeface="Courier New" panose="02070309020205020404" pitchFamily="49" charset="0"/>
              </a:rPr>
            </a:br>
            <a:br>
              <a:rPr lang="en-US">
                <a:cs typeface="Courier New" panose="02070309020205020404" pitchFamily="49" charset="0"/>
              </a:rPr>
            </a:br>
            <a:br>
              <a:rPr lang="en-US">
                <a:cs typeface="Courier New" panose="02070309020205020404" pitchFamily="49" charset="0"/>
              </a:rPr>
            </a:br>
            <a:br>
              <a:rPr lang="en-US">
                <a:cs typeface="Courier New" panose="02070309020205020404" pitchFamily="49" charset="0"/>
              </a:rPr>
            </a:br>
            <a:br>
              <a:rPr lang="en-US">
                <a:cs typeface="Courier New" panose="02070309020205020404" pitchFamily="49" charset="0"/>
              </a:rPr>
            </a:br>
            <a:br>
              <a:rPr lang="en-US">
                <a:cs typeface="Courier New" panose="02070309020205020404" pitchFamily="49" charset="0"/>
              </a:rPr>
            </a:br>
            <a:br>
              <a:rPr lang="en-US">
                <a:cs typeface="Courier New" panose="02070309020205020404" pitchFamily="49" charset="0"/>
              </a:rPr>
            </a:br>
            <a:r>
              <a:rPr lang="en-US">
                <a:cs typeface="Courier New" panose="02070309020205020404" pitchFamily="49" charset="0"/>
              </a:rPr>
              <a:t>+ </a:t>
            </a:r>
            <a:r>
              <a:rPr lang="en-US">
                <a:solidFill>
                  <a:schemeClr val="bg2">
                    <a:lumMod val="50000"/>
                  </a:schemeClr>
                </a:solidFill>
                <a:cs typeface="Courier New" panose="02070309020205020404" pitchFamily="49" charset="0"/>
              </a:rPr>
              <a:t>let-name</a:t>
            </a:r>
            <a:r>
              <a:rPr lang="en-US">
                <a:cs typeface="Courier New" panose="02070309020205020404" pitchFamily="49" charset="0"/>
              </a:rPr>
              <a:t> tại &lt;ng-template #eng&gt;</a:t>
            </a:r>
            <a:br>
              <a:rPr lang="en-US">
                <a:cs typeface="Courier New" panose="02070309020205020404" pitchFamily="49" charset="0"/>
              </a:rPr>
            </a:br>
            <a:r>
              <a:rPr lang="en-US">
                <a:cs typeface="Courier New" panose="02070309020205020404" pitchFamily="49" charset="0"/>
              </a:rPr>
              <a:t>nghĩa là khởi tạo biến </a:t>
            </a:r>
            <a:r>
              <a:rPr lang="en-US">
                <a:solidFill>
                  <a:schemeClr val="bg2">
                    <a:lumMod val="50000"/>
                  </a:schemeClr>
                </a:solidFill>
                <a:cs typeface="Courier New" panose="02070309020205020404" pitchFamily="49" charset="0"/>
              </a:rPr>
              <a:t>name</a:t>
            </a:r>
            <a:r>
              <a:rPr lang="en-US">
                <a:cs typeface="Courier New" panose="02070309020205020404" pitchFamily="49" charset="0"/>
              </a:rPr>
              <a:t>, nhưng do không chỉ định tới giá trị nào trong </a:t>
            </a:r>
            <a:r>
              <a:rPr lang="en-US">
                <a:solidFill>
                  <a:schemeClr val="bg2">
                    <a:lumMod val="50000"/>
                  </a:schemeClr>
                </a:solidFill>
                <a:cs typeface="Courier New" panose="02070309020205020404" pitchFamily="49" charset="0"/>
              </a:rPr>
              <a:t>myContext</a:t>
            </a:r>
            <a:r>
              <a:rPr lang="en-US">
                <a:cs typeface="Courier New" panose="02070309020205020404" pitchFamily="49" charset="0"/>
              </a:rPr>
              <a:t> nên sẽ lấy giá trị mặc định </a:t>
            </a:r>
            <a:r>
              <a:rPr lang="en-US">
                <a:solidFill>
                  <a:schemeClr val="bg2">
                    <a:lumMod val="50000"/>
                  </a:schemeClr>
                </a:solidFill>
                <a:cs typeface="Courier New" panose="02070309020205020404" pitchFamily="49" charset="0"/>
              </a:rPr>
              <a:t>$implicit </a:t>
            </a:r>
            <a:r>
              <a:rPr lang="en-US">
                <a:cs typeface="Courier New" panose="02070309020205020404" pitchFamily="49" charset="0"/>
              </a:rPr>
              <a:t>( = ‘World’ ) để sử dụng trong template</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51</a:t>
            </a:fld>
            <a:endParaRPr lang="en-US"/>
          </a:p>
        </p:txBody>
      </p:sp>
      <p:pic>
        <p:nvPicPr>
          <p:cNvPr id="9" name="Picture 8">
            <a:extLst>
              <a:ext uri="{FF2B5EF4-FFF2-40B4-BE49-F238E27FC236}">
                <a16:creationId xmlns:a16="http://schemas.microsoft.com/office/drawing/2014/main" id="{7F9D1981-190E-4479-9076-2D9D63DF80CA}"/>
              </a:ext>
            </a:extLst>
          </p:cNvPr>
          <p:cNvPicPr>
            <a:picLocks noChangeAspect="1"/>
          </p:cNvPicPr>
          <p:nvPr/>
        </p:nvPicPr>
        <p:blipFill>
          <a:blip r:embed="rId2"/>
          <a:stretch>
            <a:fillRect/>
          </a:stretch>
        </p:blipFill>
        <p:spPr>
          <a:xfrm>
            <a:off x="2486561" y="2713511"/>
            <a:ext cx="6123049" cy="2277093"/>
          </a:xfrm>
          <a:prstGeom prst="rect">
            <a:avLst/>
          </a:prstGeom>
        </p:spPr>
      </p:pic>
      <p:pic>
        <p:nvPicPr>
          <p:cNvPr id="11" name="Picture 10">
            <a:extLst>
              <a:ext uri="{FF2B5EF4-FFF2-40B4-BE49-F238E27FC236}">
                <a16:creationId xmlns:a16="http://schemas.microsoft.com/office/drawing/2014/main" id="{E12161D7-5447-43B7-B862-1676E668C9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966155" y="3171895"/>
            <a:ext cx="1922041" cy="1162164"/>
          </a:xfrm>
          <a:prstGeom prst="rect">
            <a:avLst/>
          </a:prstGeom>
        </p:spPr>
      </p:pic>
      <p:pic>
        <p:nvPicPr>
          <p:cNvPr id="8" name="Picture 7">
            <a:extLst>
              <a:ext uri="{FF2B5EF4-FFF2-40B4-BE49-F238E27FC236}">
                <a16:creationId xmlns:a16="http://schemas.microsoft.com/office/drawing/2014/main" id="{C86B6635-AD1F-44D8-9B42-FADB6E18837D}"/>
              </a:ext>
            </a:extLst>
          </p:cNvPr>
          <p:cNvPicPr>
            <a:picLocks noChangeAspect="1"/>
          </p:cNvPicPr>
          <p:nvPr/>
        </p:nvPicPr>
        <p:blipFill>
          <a:blip r:embed="rId4"/>
          <a:stretch>
            <a:fillRect/>
          </a:stretch>
        </p:blipFill>
        <p:spPr>
          <a:xfrm>
            <a:off x="2486561" y="2320599"/>
            <a:ext cx="4610743" cy="266737"/>
          </a:xfrm>
          <a:prstGeom prst="rect">
            <a:avLst/>
          </a:prstGeom>
        </p:spPr>
      </p:pic>
    </p:spTree>
    <p:extLst>
      <p:ext uri="{BB962C8B-B14F-4D97-AF65-F5344CB8AC3E}">
        <p14:creationId xmlns:p14="http://schemas.microsoft.com/office/powerpoint/2010/main" val="237280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5. Built-in Directives</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t>ngTemplateOutlet</a:t>
            </a:r>
          </a:p>
          <a:p>
            <a:pPr lvl="1">
              <a:buFont typeface="Wingdings" panose="05000000000000000000" pitchFamily="2" charset="2"/>
              <a:buChar char="§"/>
            </a:pPr>
            <a:r>
              <a:rPr lang="en-US">
                <a:cs typeface="Courier New" panose="02070309020205020404" pitchFamily="49" charset="0"/>
              </a:rPr>
              <a:t>VD:</a:t>
            </a:r>
            <a:br>
              <a:rPr lang="en-US">
                <a:cs typeface="Courier New" panose="02070309020205020404" pitchFamily="49" charset="0"/>
              </a:rPr>
            </a:br>
            <a:br>
              <a:rPr lang="en-US">
                <a:cs typeface="Courier New" panose="02070309020205020404" pitchFamily="49" charset="0"/>
              </a:rPr>
            </a:br>
            <a:br>
              <a:rPr lang="en-US">
                <a:cs typeface="Courier New" panose="02070309020205020404" pitchFamily="49" charset="0"/>
              </a:rPr>
            </a:br>
            <a:br>
              <a:rPr lang="en-US">
                <a:cs typeface="Courier New" panose="02070309020205020404" pitchFamily="49" charset="0"/>
              </a:rPr>
            </a:br>
            <a:br>
              <a:rPr lang="en-US">
                <a:cs typeface="Courier New" panose="02070309020205020404" pitchFamily="49" charset="0"/>
              </a:rPr>
            </a:br>
            <a:br>
              <a:rPr lang="en-US">
                <a:cs typeface="Courier New" panose="02070309020205020404" pitchFamily="49" charset="0"/>
              </a:rPr>
            </a:br>
            <a:br>
              <a:rPr lang="en-US">
                <a:cs typeface="Courier New" panose="02070309020205020404" pitchFamily="49" charset="0"/>
              </a:rPr>
            </a:br>
            <a:br>
              <a:rPr lang="en-US">
                <a:cs typeface="Courier New" panose="02070309020205020404" pitchFamily="49" charset="0"/>
              </a:rPr>
            </a:br>
            <a:br>
              <a:rPr lang="en-US">
                <a:cs typeface="Courier New" panose="02070309020205020404" pitchFamily="49" charset="0"/>
              </a:rPr>
            </a:br>
            <a:r>
              <a:rPr lang="en-US">
                <a:cs typeface="Courier New" panose="02070309020205020404" pitchFamily="49" charset="0"/>
              </a:rPr>
              <a:t>+ </a:t>
            </a:r>
            <a:r>
              <a:rPr lang="en-US">
                <a:solidFill>
                  <a:schemeClr val="bg2">
                    <a:lumMod val="50000"/>
                  </a:schemeClr>
                </a:solidFill>
                <a:cs typeface="Courier New" panose="02070309020205020404" pitchFamily="49" charset="0"/>
              </a:rPr>
              <a:t>let-person="localVie“ </a:t>
            </a:r>
            <a:r>
              <a:rPr lang="en-US">
                <a:cs typeface="Courier New" panose="02070309020205020404" pitchFamily="49" charset="0"/>
              </a:rPr>
              <a:t>tại &lt;ng-template #vie&gt;</a:t>
            </a:r>
            <a:br>
              <a:rPr lang="en-US">
                <a:cs typeface="Courier New" panose="02070309020205020404" pitchFamily="49" charset="0"/>
              </a:rPr>
            </a:br>
            <a:r>
              <a:rPr lang="en-US">
                <a:cs typeface="Courier New" panose="02070309020205020404" pitchFamily="49" charset="0"/>
              </a:rPr>
              <a:t>nghĩa là khởi tạo biến </a:t>
            </a:r>
            <a:r>
              <a:rPr lang="en-US">
                <a:solidFill>
                  <a:schemeClr val="bg2">
                    <a:lumMod val="50000"/>
                  </a:schemeClr>
                </a:solidFill>
                <a:cs typeface="Courier New" panose="02070309020205020404" pitchFamily="49" charset="0"/>
              </a:rPr>
              <a:t>person = myContext.localVie</a:t>
            </a:r>
            <a:r>
              <a:rPr lang="en-US">
                <a:cs typeface="Courier New" panose="02070309020205020404" pitchFamily="49" charset="0"/>
              </a:rPr>
              <a:t> ( = ‘Bạn’ )</a:t>
            </a:r>
            <a:br>
              <a:rPr lang="en-US">
                <a:cs typeface="Courier New" panose="02070309020205020404" pitchFamily="49" charset="0"/>
              </a:rPr>
            </a:br>
            <a:r>
              <a:rPr lang="en-US">
                <a:cs typeface="Courier New" panose="02070309020205020404" pitchFamily="49" charset="0"/>
              </a:rPr>
              <a:t>để sử dụng trong template</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52</a:t>
            </a:fld>
            <a:endParaRPr lang="en-US"/>
          </a:p>
        </p:txBody>
      </p:sp>
      <p:pic>
        <p:nvPicPr>
          <p:cNvPr id="9" name="Picture 8">
            <a:extLst>
              <a:ext uri="{FF2B5EF4-FFF2-40B4-BE49-F238E27FC236}">
                <a16:creationId xmlns:a16="http://schemas.microsoft.com/office/drawing/2014/main" id="{7F9D1981-190E-4479-9076-2D9D63DF80CA}"/>
              </a:ext>
            </a:extLst>
          </p:cNvPr>
          <p:cNvPicPr>
            <a:picLocks noChangeAspect="1"/>
          </p:cNvPicPr>
          <p:nvPr/>
        </p:nvPicPr>
        <p:blipFill>
          <a:blip r:embed="rId2"/>
          <a:stretch>
            <a:fillRect/>
          </a:stretch>
        </p:blipFill>
        <p:spPr>
          <a:xfrm>
            <a:off x="2486561" y="2713511"/>
            <a:ext cx="6123049" cy="2277093"/>
          </a:xfrm>
          <a:prstGeom prst="rect">
            <a:avLst/>
          </a:prstGeom>
        </p:spPr>
      </p:pic>
      <p:pic>
        <p:nvPicPr>
          <p:cNvPr id="11" name="Picture 10">
            <a:extLst>
              <a:ext uri="{FF2B5EF4-FFF2-40B4-BE49-F238E27FC236}">
                <a16:creationId xmlns:a16="http://schemas.microsoft.com/office/drawing/2014/main" id="{E12161D7-5447-43B7-B862-1676E668C9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966155" y="3171895"/>
            <a:ext cx="1922041" cy="1162164"/>
          </a:xfrm>
          <a:prstGeom prst="rect">
            <a:avLst/>
          </a:prstGeom>
        </p:spPr>
      </p:pic>
      <p:pic>
        <p:nvPicPr>
          <p:cNvPr id="13" name="Picture 12">
            <a:extLst>
              <a:ext uri="{FF2B5EF4-FFF2-40B4-BE49-F238E27FC236}">
                <a16:creationId xmlns:a16="http://schemas.microsoft.com/office/drawing/2014/main" id="{A2612762-1348-4A93-92D0-F69486B4863D}"/>
              </a:ext>
            </a:extLst>
          </p:cNvPr>
          <p:cNvPicPr>
            <a:picLocks noChangeAspect="1"/>
          </p:cNvPicPr>
          <p:nvPr/>
        </p:nvPicPr>
        <p:blipFill>
          <a:blip r:embed="rId4"/>
          <a:stretch>
            <a:fillRect/>
          </a:stretch>
        </p:blipFill>
        <p:spPr>
          <a:xfrm>
            <a:off x="2486561" y="2320599"/>
            <a:ext cx="4610743" cy="266737"/>
          </a:xfrm>
          <a:prstGeom prst="rect">
            <a:avLst/>
          </a:prstGeom>
        </p:spPr>
      </p:pic>
    </p:spTree>
    <p:extLst>
      <p:ext uri="{BB962C8B-B14F-4D97-AF65-F5344CB8AC3E}">
        <p14:creationId xmlns:p14="http://schemas.microsoft.com/office/powerpoint/2010/main" val="134609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6. Custom Directives</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Đây là phần nâng cao, xem thêm </a:t>
            </a:r>
            <a:r>
              <a:rPr lang="en-US">
                <a:cs typeface="Courier New" panose="02070309020205020404" pitchFamily="49" charset="0"/>
                <a:hlinkClick r:id="rId2"/>
              </a:rPr>
              <a:t>tại đây</a:t>
            </a:r>
            <a:r>
              <a:rPr lang="en-US">
                <a:cs typeface="Courier New" panose="02070309020205020404" pitchFamily="49" charset="0"/>
              </a:rPr>
              <a:t>.</a:t>
            </a:r>
          </a:p>
          <a:p>
            <a:r>
              <a:rPr lang="en-US">
                <a:cs typeface="Courier New" panose="02070309020205020404" pitchFamily="49" charset="0"/>
              </a:rPr>
              <a:t>Một số usecase:</a:t>
            </a:r>
          </a:p>
          <a:p>
            <a:pPr lvl="1">
              <a:buFont typeface="Wingdings" panose="05000000000000000000" pitchFamily="2" charset="2"/>
              <a:buChar char="§"/>
            </a:pPr>
            <a:r>
              <a:rPr lang="en-US">
                <a:cs typeface="Courier New" panose="02070309020205020404" pitchFamily="49" charset="0"/>
              </a:rPr>
              <a:t>Custom D</a:t>
            </a:r>
            <a:r>
              <a:rPr lang="en-US"/>
              <a:t>irectives sử dụng kết hợp với ngFor để load data</a:t>
            </a:r>
          </a:p>
          <a:p>
            <a:pPr lvl="1">
              <a:buFont typeface="Wingdings" panose="05000000000000000000" pitchFamily="2" charset="2"/>
              <a:buChar char="§"/>
            </a:pPr>
            <a:r>
              <a:rPr lang="en-US"/>
              <a:t>Custom Directives xử lý &lt;input&gt;: tự động thêm dấu phẩy mỗi 3 chữ số mà người dùng nhập</a:t>
            </a:r>
            <a:endParaRPr lang="en-US">
              <a:cs typeface="Courier New" panose="02070309020205020404" pitchFamily="49" charset="0"/>
            </a:endParaRP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53</a:t>
            </a:fld>
            <a:endParaRPr lang="en-US"/>
          </a:p>
        </p:txBody>
      </p:sp>
    </p:spTree>
    <p:extLst>
      <p:ext uri="{BB962C8B-B14F-4D97-AF65-F5344CB8AC3E}">
        <p14:creationId xmlns:p14="http://schemas.microsoft.com/office/powerpoint/2010/main" val="313895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7. Input &amp; Output</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Input:</a:t>
            </a:r>
          </a:p>
          <a:p>
            <a:pPr lvl="1">
              <a:buFont typeface="Wingdings" panose="05000000000000000000" pitchFamily="2" charset="2"/>
              <a:buChar char="§"/>
            </a:pPr>
            <a:r>
              <a:rPr lang="en-US">
                <a:cs typeface="Courier New" panose="02070309020205020404" pitchFamily="49" charset="0"/>
              </a:rPr>
              <a:t>@Input gửi data từ “Comp này” → “Comp khác” (2 Comp ở cùng 1 module)</a:t>
            </a:r>
          </a:p>
          <a:p>
            <a:pPr lvl="1">
              <a:buFont typeface="Wingdings" panose="05000000000000000000" pitchFamily="2" charset="2"/>
              <a:buChar char="§"/>
            </a:pPr>
            <a:r>
              <a:rPr lang="en-US">
                <a:cs typeface="Courier New" panose="02070309020205020404" pitchFamily="49" charset="0"/>
              </a:rPr>
              <a:t>Syntax:</a:t>
            </a:r>
            <a:br>
              <a:rPr lang="en-US">
                <a:cs typeface="Courier New" panose="02070309020205020404" pitchFamily="49" charset="0"/>
              </a:rPr>
            </a:br>
            <a:r>
              <a:rPr lang="en-US">
                <a:cs typeface="Courier New" panose="02070309020205020404" pitchFamily="49" charset="0"/>
              </a:rPr>
              <a:t>+ Class Comp nhận data:</a:t>
            </a:r>
            <a:br>
              <a:rPr lang="en-US">
                <a:cs typeface="Courier New" panose="02070309020205020404" pitchFamily="49" charset="0"/>
              </a:rPr>
            </a:br>
            <a:r>
              <a:rPr lang="en-US">
                <a:solidFill>
                  <a:schemeClr val="bg2">
                    <a:lumMod val="50000"/>
                  </a:schemeClr>
                </a:solidFill>
                <a:cs typeface="Courier New" panose="02070309020205020404" pitchFamily="49" charset="0"/>
              </a:rPr>
              <a:t>@Input() </a:t>
            </a:r>
            <a:r>
              <a:rPr lang="en-US">
                <a:solidFill>
                  <a:schemeClr val="bg2">
                    <a:lumMod val="50000"/>
                  </a:schemeClr>
                </a:solidFill>
                <a:highlight>
                  <a:srgbClr val="FFFF00"/>
                </a:highlight>
                <a:cs typeface="Courier New" panose="02070309020205020404" pitchFamily="49" charset="0"/>
              </a:rPr>
              <a:t>&lt;varName&gt;</a:t>
            </a:r>
            <a:r>
              <a:rPr lang="en-US">
                <a:solidFill>
                  <a:schemeClr val="bg2">
                    <a:lumMod val="50000"/>
                  </a:schemeClr>
                </a:solidFill>
                <a:cs typeface="Courier New" panose="02070309020205020404" pitchFamily="49" charset="0"/>
              </a:rPr>
              <a:t>: </a:t>
            </a:r>
            <a:r>
              <a:rPr lang="en-US">
                <a:solidFill>
                  <a:schemeClr val="bg2">
                    <a:lumMod val="50000"/>
                  </a:schemeClr>
                </a:solidFill>
                <a:highlight>
                  <a:srgbClr val="FFFF00"/>
                </a:highlight>
                <a:cs typeface="Courier New" panose="02070309020205020404" pitchFamily="49" charset="0"/>
              </a:rPr>
              <a:t>&lt;type&gt;</a:t>
            </a:r>
            <a:r>
              <a:rPr lang="en-US">
                <a:solidFill>
                  <a:schemeClr val="bg2">
                    <a:lumMod val="50000"/>
                  </a:schemeClr>
                </a:solidFill>
                <a:cs typeface="Courier New" panose="02070309020205020404" pitchFamily="49" charset="0"/>
              </a:rPr>
              <a:t> = </a:t>
            </a:r>
            <a:r>
              <a:rPr lang="en-US">
                <a:solidFill>
                  <a:schemeClr val="bg2">
                    <a:lumMod val="50000"/>
                  </a:schemeClr>
                </a:solidFill>
                <a:highlight>
                  <a:srgbClr val="FFFF00"/>
                </a:highlight>
                <a:cs typeface="Courier New" panose="02070309020205020404" pitchFamily="49" charset="0"/>
              </a:rPr>
              <a:t>&lt;initValue&gt;</a:t>
            </a:r>
            <a:r>
              <a:rPr lang="en-US">
                <a:solidFill>
                  <a:schemeClr val="bg2">
                    <a:lumMod val="50000"/>
                  </a:schemeClr>
                </a:solidFill>
                <a:cs typeface="Courier New" panose="02070309020205020404" pitchFamily="49" charset="0"/>
              </a:rPr>
              <a:t>;</a:t>
            </a:r>
            <a:br>
              <a:rPr lang="en-US">
                <a:cs typeface="Courier New" panose="02070309020205020404" pitchFamily="49" charset="0"/>
              </a:rPr>
            </a:br>
            <a:r>
              <a:rPr lang="en-US">
                <a:cs typeface="Courier New" panose="02070309020205020404" pitchFamily="49" charset="0"/>
              </a:rPr>
              <a:t>+ HTML Comp gửi data:</a:t>
            </a:r>
            <a:br>
              <a:rPr lang="en-US">
                <a:cs typeface="Courier New" panose="02070309020205020404" pitchFamily="49" charset="0"/>
              </a:rPr>
            </a:br>
            <a:r>
              <a:rPr lang="en-US">
                <a:solidFill>
                  <a:schemeClr val="bg2">
                    <a:lumMod val="50000"/>
                  </a:schemeClr>
                </a:solidFill>
                <a:cs typeface="Courier New" panose="02070309020205020404" pitchFamily="49" charset="0"/>
              </a:rPr>
              <a:t>&lt;app-comp-recieved [</a:t>
            </a:r>
            <a:r>
              <a:rPr lang="en-US">
                <a:solidFill>
                  <a:schemeClr val="bg2">
                    <a:lumMod val="50000"/>
                  </a:schemeClr>
                </a:solidFill>
                <a:highlight>
                  <a:srgbClr val="FFFF00"/>
                </a:highlight>
                <a:cs typeface="Courier New" panose="02070309020205020404" pitchFamily="49" charset="0"/>
              </a:rPr>
              <a:t>&lt;varName&gt;</a:t>
            </a:r>
            <a:r>
              <a:rPr lang="en-US">
                <a:solidFill>
                  <a:schemeClr val="bg2">
                    <a:lumMod val="50000"/>
                  </a:schemeClr>
                </a:solidFill>
                <a:cs typeface="Courier New" panose="02070309020205020404" pitchFamily="49" charset="0"/>
              </a:rPr>
              <a:t>]=“</a:t>
            </a:r>
            <a:r>
              <a:rPr lang="en-US">
                <a:solidFill>
                  <a:schemeClr val="bg2">
                    <a:lumMod val="50000"/>
                  </a:schemeClr>
                </a:solidFill>
                <a:highlight>
                  <a:srgbClr val="FFFF00"/>
                </a:highlight>
                <a:cs typeface="Courier New" panose="02070309020205020404" pitchFamily="49" charset="0"/>
              </a:rPr>
              <a:t>&lt;value or varSend&gt;</a:t>
            </a:r>
            <a:r>
              <a:rPr lang="en-US">
                <a:solidFill>
                  <a:schemeClr val="bg2">
                    <a:lumMod val="50000"/>
                  </a:schemeClr>
                </a:solidFill>
                <a:cs typeface="Courier New" panose="02070309020205020404" pitchFamily="49" charset="0"/>
              </a:rPr>
              <a:t>”&gt;...</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54</a:t>
            </a:fld>
            <a:endParaRPr lang="en-US"/>
          </a:p>
        </p:txBody>
      </p:sp>
      <p:pic>
        <p:nvPicPr>
          <p:cNvPr id="14" name="Picture 13">
            <a:extLst>
              <a:ext uri="{FF2B5EF4-FFF2-40B4-BE49-F238E27FC236}">
                <a16:creationId xmlns:a16="http://schemas.microsoft.com/office/drawing/2014/main" id="{69F53CB2-627F-4EEC-8656-2C8FB55ABBB0}"/>
              </a:ext>
            </a:extLst>
          </p:cNvPr>
          <p:cNvPicPr>
            <a:picLocks noChangeAspect="1"/>
          </p:cNvPicPr>
          <p:nvPr/>
        </p:nvPicPr>
        <p:blipFill>
          <a:blip r:embed="rId2"/>
          <a:stretch>
            <a:fillRect/>
          </a:stretch>
        </p:blipFill>
        <p:spPr>
          <a:xfrm>
            <a:off x="4484951" y="4378882"/>
            <a:ext cx="3222097" cy="1998846"/>
          </a:xfrm>
          <a:prstGeom prst="rect">
            <a:avLst/>
          </a:prstGeom>
        </p:spPr>
      </p:pic>
    </p:spTree>
    <p:extLst>
      <p:ext uri="{BB962C8B-B14F-4D97-AF65-F5344CB8AC3E}">
        <p14:creationId xmlns:p14="http://schemas.microsoft.com/office/powerpoint/2010/main" val="4088458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7. Input &amp; Output</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Input</a:t>
            </a:r>
          </a:p>
          <a:p>
            <a:pPr lvl="1">
              <a:buFont typeface="Wingdings" panose="05000000000000000000" pitchFamily="2" charset="2"/>
              <a:buChar char="§"/>
            </a:pPr>
            <a:r>
              <a:rPr lang="en-US">
                <a:cs typeface="Courier New" panose="02070309020205020404" pitchFamily="49" charset="0"/>
              </a:rPr>
              <a:t>VD:</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55</a:t>
            </a:fld>
            <a:endParaRPr lang="en-US"/>
          </a:p>
        </p:txBody>
      </p:sp>
      <p:pic>
        <p:nvPicPr>
          <p:cNvPr id="7" name="Picture 6">
            <a:extLst>
              <a:ext uri="{FF2B5EF4-FFF2-40B4-BE49-F238E27FC236}">
                <a16:creationId xmlns:a16="http://schemas.microsoft.com/office/drawing/2014/main" id="{7530C369-38F2-4BBF-8E4B-D8A5FDAB7DF8}"/>
              </a:ext>
            </a:extLst>
          </p:cNvPr>
          <p:cNvPicPr>
            <a:picLocks noChangeAspect="1"/>
          </p:cNvPicPr>
          <p:nvPr/>
        </p:nvPicPr>
        <p:blipFill>
          <a:blip r:embed="rId2"/>
          <a:stretch>
            <a:fillRect/>
          </a:stretch>
        </p:blipFill>
        <p:spPr>
          <a:xfrm>
            <a:off x="6063164" y="2706451"/>
            <a:ext cx="4676932" cy="2761288"/>
          </a:xfrm>
          <a:prstGeom prst="rect">
            <a:avLst/>
          </a:prstGeom>
        </p:spPr>
      </p:pic>
      <p:pic>
        <p:nvPicPr>
          <p:cNvPr id="8" name="Picture 7">
            <a:extLst>
              <a:ext uri="{FF2B5EF4-FFF2-40B4-BE49-F238E27FC236}">
                <a16:creationId xmlns:a16="http://schemas.microsoft.com/office/drawing/2014/main" id="{95295708-B0FF-48ED-9D72-67E1D0694C23}"/>
              </a:ext>
            </a:extLst>
          </p:cNvPr>
          <p:cNvPicPr>
            <a:picLocks noChangeAspect="1"/>
          </p:cNvPicPr>
          <p:nvPr/>
        </p:nvPicPr>
        <p:blipFill>
          <a:blip r:embed="rId3"/>
          <a:stretch>
            <a:fillRect/>
          </a:stretch>
        </p:blipFill>
        <p:spPr>
          <a:xfrm>
            <a:off x="1333190" y="2706451"/>
            <a:ext cx="4386475" cy="1950188"/>
          </a:xfrm>
          <a:prstGeom prst="rect">
            <a:avLst/>
          </a:prstGeom>
        </p:spPr>
      </p:pic>
      <p:sp>
        <p:nvSpPr>
          <p:cNvPr id="3" name="TextBox 2">
            <a:extLst>
              <a:ext uri="{FF2B5EF4-FFF2-40B4-BE49-F238E27FC236}">
                <a16:creationId xmlns:a16="http://schemas.microsoft.com/office/drawing/2014/main" id="{D43B70B1-B7A8-4EC2-988A-959687E15ED1}"/>
              </a:ext>
            </a:extLst>
          </p:cNvPr>
          <p:cNvSpPr txBox="1"/>
          <p:nvPr/>
        </p:nvSpPr>
        <p:spPr>
          <a:xfrm>
            <a:off x="2369108" y="4700573"/>
            <a:ext cx="1838131" cy="646331"/>
          </a:xfrm>
          <a:prstGeom prst="rect">
            <a:avLst/>
          </a:prstGeom>
          <a:noFill/>
        </p:spPr>
        <p:txBody>
          <a:bodyPr wrap="square" rtlCol="0">
            <a:spAutoFit/>
          </a:bodyPr>
          <a:lstStyle/>
          <a:p>
            <a:pPr algn="ctr"/>
            <a:r>
              <a:rPr lang="en-US"/>
              <a:t>Comp “này” (gửi)</a:t>
            </a:r>
          </a:p>
        </p:txBody>
      </p:sp>
      <p:sp>
        <p:nvSpPr>
          <p:cNvPr id="9" name="TextBox 8">
            <a:extLst>
              <a:ext uri="{FF2B5EF4-FFF2-40B4-BE49-F238E27FC236}">
                <a16:creationId xmlns:a16="http://schemas.microsoft.com/office/drawing/2014/main" id="{5F244724-4F4C-48FC-8193-C76091077C94}"/>
              </a:ext>
            </a:extLst>
          </p:cNvPr>
          <p:cNvSpPr txBox="1"/>
          <p:nvPr/>
        </p:nvSpPr>
        <p:spPr>
          <a:xfrm>
            <a:off x="7482564" y="5510073"/>
            <a:ext cx="1838131" cy="646331"/>
          </a:xfrm>
          <a:prstGeom prst="rect">
            <a:avLst/>
          </a:prstGeom>
          <a:noFill/>
        </p:spPr>
        <p:txBody>
          <a:bodyPr wrap="square" rtlCol="0">
            <a:spAutoFit/>
          </a:bodyPr>
          <a:lstStyle/>
          <a:p>
            <a:pPr algn="ctr"/>
            <a:r>
              <a:rPr lang="en-US"/>
              <a:t>Comp “khác” (nhận)</a:t>
            </a:r>
          </a:p>
        </p:txBody>
      </p:sp>
    </p:spTree>
    <p:extLst>
      <p:ext uri="{BB962C8B-B14F-4D97-AF65-F5344CB8AC3E}">
        <p14:creationId xmlns:p14="http://schemas.microsoft.com/office/powerpoint/2010/main" val="3548633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7. Input &amp; Output</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Output:</a:t>
            </a:r>
          </a:p>
          <a:p>
            <a:pPr lvl="1">
              <a:buFont typeface="Wingdings" panose="05000000000000000000" pitchFamily="2" charset="2"/>
              <a:buChar char="§"/>
            </a:pPr>
            <a:r>
              <a:rPr lang="en-US">
                <a:cs typeface="Courier New" panose="02070309020205020404" pitchFamily="49" charset="0"/>
              </a:rPr>
              <a:t>@Output gửi data từ “Comp này” → “Comp khác” (2 Comp ở cùng 1 module)</a:t>
            </a:r>
          </a:p>
          <a:p>
            <a:pPr lvl="1">
              <a:buFont typeface="Wingdings" panose="05000000000000000000" pitchFamily="2" charset="2"/>
              <a:buChar char="§"/>
            </a:pPr>
            <a:r>
              <a:rPr lang="en-US">
                <a:cs typeface="Courier New" panose="02070309020205020404" pitchFamily="49" charset="0"/>
              </a:rPr>
              <a:t>Syntax:</a:t>
            </a:r>
            <a:br>
              <a:rPr lang="en-US">
                <a:cs typeface="Courier New" panose="02070309020205020404" pitchFamily="49" charset="0"/>
              </a:rPr>
            </a:br>
            <a:r>
              <a:rPr lang="en-US">
                <a:cs typeface="Courier New" panose="02070309020205020404" pitchFamily="49" charset="0"/>
              </a:rPr>
              <a:t>+ Class Comp gửi data:</a:t>
            </a:r>
            <a:br>
              <a:rPr lang="en-US">
                <a:cs typeface="Courier New" panose="02070309020205020404" pitchFamily="49" charset="0"/>
              </a:rPr>
            </a:br>
            <a:r>
              <a:rPr lang="en-US">
                <a:solidFill>
                  <a:schemeClr val="bg2">
                    <a:lumMod val="50000"/>
                  </a:schemeClr>
                </a:solidFill>
                <a:cs typeface="Courier New" panose="02070309020205020404" pitchFamily="49" charset="0"/>
              </a:rPr>
              <a:t>@Output() </a:t>
            </a:r>
            <a:r>
              <a:rPr lang="en-US">
                <a:solidFill>
                  <a:schemeClr val="bg2">
                    <a:lumMod val="50000"/>
                  </a:schemeClr>
                </a:solidFill>
                <a:highlight>
                  <a:srgbClr val="FFFF00"/>
                </a:highlight>
                <a:cs typeface="Courier New" panose="02070309020205020404" pitchFamily="49" charset="0"/>
              </a:rPr>
              <a:t>&lt;eventName&gt;</a:t>
            </a:r>
            <a:r>
              <a:rPr lang="en-US">
                <a:solidFill>
                  <a:schemeClr val="bg2">
                    <a:lumMod val="50000"/>
                  </a:schemeClr>
                </a:solidFill>
                <a:cs typeface="Courier New" panose="02070309020205020404" pitchFamily="49" charset="0"/>
              </a:rPr>
              <a:t> = new EventEmitter&lt;</a:t>
            </a:r>
            <a:r>
              <a:rPr lang="en-US">
                <a:solidFill>
                  <a:schemeClr val="bg2">
                    <a:lumMod val="50000"/>
                  </a:schemeClr>
                </a:solidFill>
                <a:highlight>
                  <a:srgbClr val="FFFF00"/>
                </a:highlight>
                <a:cs typeface="Courier New" panose="02070309020205020404" pitchFamily="49" charset="0"/>
              </a:rPr>
              <a:t>type</a:t>
            </a:r>
            <a:r>
              <a:rPr lang="en-US">
                <a:solidFill>
                  <a:schemeClr val="bg2">
                    <a:lumMod val="50000"/>
                  </a:schemeClr>
                </a:solidFill>
                <a:cs typeface="Courier New" panose="02070309020205020404" pitchFamily="49" charset="0"/>
              </a:rPr>
              <a:t>&gt;;</a:t>
            </a:r>
            <a:br>
              <a:rPr lang="en-US">
                <a:cs typeface="Courier New" panose="02070309020205020404" pitchFamily="49" charset="0"/>
              </a:rPr>
            </a:br>
            <a:r>
              <a:rPr lang="en-US">
                <a:cs typeface="Courier New" panose="02070309020205020404" pitchFamily="49" charset="0"/>
              </a:rPr>
              <a:t>+ HTML Comp nhận data:</a:t>
            </a:r>
            <a:br>
              <a:rPr lang="en-US">
                <a:cs typeface="Courier New" panose="02070309020205020404" pitchFamily="49" charset="0"/>
              </a:rPr>
            </a:br>
            <a:r>
              <a:rPr lang="en-US">
                <a:solidFill>
                  <a:schemeClr val="bg2">
                    <a:lumMod val="50000"/>
                  </a:schemeClr>
                </a:solidFill>
                <a:cs typeface="Courier New" panose="02070309020205020404" pitchFamily="49" charset="0"/>
              </a:rPr>
              <a:t>&lt;app-comp-recieved (</a:t>
            </a:r>
            <a:r>
              <a:rPr lang="en-US">
                <a:solidFill>
                  <a:schemeClr val="bg2">
                    <a:lumMod val="50000"/>
                  </a:schemeClr>
                </a:solidFill>
                <a:highlight>
                  <a:srgbClr val="FFFF00"/>
                </a:highlight>
                <a:cs typeface="Courier New" panose="02070309020205020404" pitchFamily="49" charset="0"/>
              </a:rPr>
              <a:t>&lt;eventName&gt;</a:t>
            </a:r>
            <a:r>
              <a:rPr lang="en-US">
                <a:solidFill>
                  <a:schemeClr val="bg2">
                    <a:lumMod val="50000"/>
                  </a:schemeClr>
                </a:solidFill>
                <a:cs typeface="Courier New" panose="02070309020205020404" pitchFamily="49" charset="0"/>
              </a:rPr>
              <a:t>)=“</a:t>
            </a:r>
            <a:r>
              <a:rPr lang="en-US">
                <a:solidFill>
                  <a:schemeClr val="bg2">
                    <a:lumMod val="50000"/>
                  </a:schemeClr>
                </a:solidFill>
                <a:highlight>
                  <a:srgbClr val="FFFF00"/>
                </a:highlight>
                <a:cs typeface="Courier New" panose="02070309020205020404" pitchFamily="49" charset="0"/>
              </a:rPr>
              <a:t>&lt;handleFunction($event)&gt;</a:t>
            </a:r>
            <a:r>
              <a:rPr lang="en-US">
                <a:solidFill>
                  <a:schemeClr val="bg2">
                    <a:lumMod val="50000"/>
                  </a:schemeClr>
                </a:solidFill>
                <a:cs typeface="Courier New" panose="02070309020205020404" pitchFamily="49" charset="0"/>
              </a:rPr>
              <a:t>”&gt;...</a:t>
            </a:r>
            <a:br>
              <a:rPr lang="en-US">
                <a:solidFill>
                  <a:schemeClr val="bg2">
                    <a:lumMod val="50000"/>
                  </a:schemeClr>
                </a:solidFill>
                <a:cs typeface="Courier New" panose="02070309020205020404" pitchFamily="49" charset="0"/>
              </a:rPr>
            </a:br>
            <a:r>
              <a:rPr lang="en-US">
                <a:cs typeface="Courier New" panose="02070309020205020404" pitchFamily="49" charset="0"/>
              </a:rPr>
              <a:t>$event là data được nhận về</a:t>
            </a:r>
            <a:endParaRPr lang="en-US">
              <a:solidFill>
                <a:schemeClr val="bg2">
                  <a:lumMod val="50000"/>
                </a:schemeClr>
              </a:solidFill>
              <a:cs typeface="Courier New" panose="02070309020205020404" pitchFamily="49" charset="0"/>
            </a:endParaRPr>
          </a:p>
          <a:p>
            <a:endParaRPr lang="en-US">
              <a:cs typeface="Courier New" panose="02070309020205020404" pitchFamily="49" charset="0"/>
            </a:endParaRP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56</a:t>
            </a:fld>
            <a:endParaRPr lang="en-US"/>
          </a:p>
        </p:txBody>
      </p:sp>
    </p:spTree>
    <p:extLst>
      <p:ext uri="{BB962C8B-B14F-4D97-AF65-F5344CB8AC3E}">
        <p14:creationId xmlns:p14="http://schemas.microsoft.com/office/powerpoint/2010/main" val="1253469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7. Input &amp; Output</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Output:</a:t>
            </a:r>
          </a:p>
          <a:p>
            <a:pPr lvl="1">
              <a:buFont typeface="Wingdings" panose="05000000000000000000" pitchFamily="2" charset="2"/>
              <a:buChar char="§"/>
            </a:pPr>
            <a:r>
              <a:rPr lang="en-US">
                <a:cs typeface="Courier New" panose="02070309020205020404" pitchFamily="49" charset="0"/>
              </a:rPr>
              <a:t>VD:</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57</a:t>
            </a:fld>
            <a:endParaRPr lang="en-US"/>
          </a:p>
        </p:txBody>
      </p:sp>
      <p:pic>
        <p:nvPicPr>
          <p:cNvPr id="8" name="Picture 7">
            <a:extLst>
              <a:ext uri="{FF2B5EF4-FFF2-40B4-BE49-F238E27FC236}">
                <a16:creationId xmlns:a16="http://schemas.microsoft.com/office/drawing/2014/main" id="{EDCDB469-6F91-4EDD-99F3-BC3704152570}"/>
              </a:ext>
            </a:extLst>
          </p:cNvPr>
          <p:cNvPicPr>
            <a:picLocks noChangeAspect="1"/>
          </p:cNvPicPr>
          <p:nvPr/>
        </p:nvPicPr>
        <p:blipFill>
          <a:blip r:embed="rId2"/>
          <a:stretch>
            <a:fillRect/>
          </a:stretch>
        </p:blipFill>
        <p:spPr>
          <a:xfrm>
            <a:off x="1594350" y="2652707"/>
            <a:ext cx="5039715" cy="2317339"/>
          </a:xfrm>
          <a:prstGeom prst="rect">
            <a:avLst/>
          </a:prstGeom>
        </p:spPr>
      </p:pic>
      <p:pic>
        <p:nvPicPr>
          <p:cNvPr id="10" name="Picture 9">
            <a:extLst>
              <a:ext uri="{FF2B5EF4-FFF2-40B4-BE49-F238E27FC236}">
                <a16:creationId xmlns:a16="http://schemas.microsoft.com/office/drawing/2014/main" id="{8C4FAD02-27C6-489F-A957-7401F9C27176}"/>
              </a:ext>
            </a:extLst>
          </p:cNvPr>
          <p:cNvPicPr>
            <a:picLocks noChangeAspect="1"/>
          </p:cNvPicPr>
          <p:nvPr/>
        </p:nvPicPr>
        <p:blipFill>
          <a:blip r:embed="rId3"/>
          <a:stretch>
            <a:fillRect/>
          </a:stretch>
        </p:blipFill>
        <p:spPr>
          <a:xfrm>
            <a:off x="1594349" y="5053938"/>
            <a:ext cx="5039715" cy="1465734"/>
          </a:xfrm>
          <a:prstGeom prst="rect">
            <a:avLst/>
          </a:prstGeom>
        </p:spPr>
      </p:pic>
      <p:pic>
        <p:nvPicPr>
          <p:cNvPr id="12" name="Picture 11">
            <a:extLst>
              <a:ext uri="{FF2B5EF4-FFF2-40B4-BE49-F238E27FC236}">
                <a16:creationId xmlns:a16="http://schemas.microsoft.com/office/drawing/2014/main" id="{67AAAA71-6CBB-4C47-94F8-B8498D1C5836}"/>
              </a:ext>
            </a:extLst>
          </p:cNvPr>
          <p:cNvPicPr>
            <a:picLocks noChangeAspect="1"/>
          </p:cNvPicPr>
          <p:nvPr/>
        </p:nvPicPr>
        <p:blipFill>
          <a:blip r:embed="rId4"/>
          <a:stretch>
            <a:fillRect/>
          </a:stretch>
        </p:blipFill>
        <p:spPr>
          <a:xfrm>
            <a:off x="7025951" y="2652706"/>
            <a:ext cx="4568476" cy="2084579"/>
          </a:xfrm>
          <a:prstGeom prst="rect">
            <a:avLst/>
          </a:prstGeom>
        </p:spPr>
      </p:pic>
      <p:pic>
        <p:nvPicPr>
          <p:cNvPr id="14" name="Picture 13">
            <a:extLst>
              <a:ext uri="{FF2B5EF4-FFF2-40B4-BE49-F238E27FC236}">
                <a16:creationId xmlns:a16="http://schemas.microsoft.com/office/drawing/2014/main" id="{3C0C959F-E940-4F03-8F17-9397763A2352}"/>
              </a:ext>
            </a:extLst>
          </p:cNvPr>
          <p:cNvPicPr>
            <a:picLocks noChangeAspect="1"/>
          </p:cNvPicPr>
          <p:nvPr/>
        </p:nvPicPr>
        <p:blipFill>
          <a:blip r:embed="rId5"/>
          <a:stretch>
            <a:fillRect/>
          </a:stretch>
        </p:blipFill>
        <p:spPr>
          <a:xfrm>
            <a:off x="7025951" y="4970046"/>
            <a:ext cx="4568476" cy="1184149"/>
          </a:xfrm>
          <a:prstGeom prst="rect">
            <a:avLst/>
          </a:prstGeom>
        </p:spPr>
      </p:pic>
      <p:sp>
        <p:nvSpPr>
          <p:cNvPr id="15" name="TextBox 14">
            <a:extLst>
              <a:ext uri="{FF2B5EF4-FFF2-40B4-BE49-F238E27FC236}">
                <a16:creationId xmlns:a16="http://schemas.microsoft.com/office/drawing/2014/main" id="{04326DB9-A28B-4F3B-9E9E-CBAFD7F98FD0}"/>
              </a:ext>
            </a:extLst>
          </p:cNvPr>
          <p:cNvSpPr txBox="1"/>
          <p:nvPr/>
        </p:nvSpPr>
        <p:spPr>
          <a:xfrm>
            <a:off x="5373244" y="2283221"/>
            <a:ext cx="3060440" cy="369332"/>
          </a:xfrm>
          <a:prstGeom prst="rect">
            <a:avLst/>
          </a:prstGeom>
          <a:noFill/>
        </p:spPr>
        <p:txBody>
          <a:bodyPr wrap="square" rtlCol="0">
            <a:spAutoFit/>
          </a:bodyPr>
          <a:lstStyle/>
          <a:p>
            <a:r>
              <a:rPr lang="en-US"/>
              <a:t>Comp gửi</a:t>
            </a:r>
          </a:p>
        </p:txBody>
      </p:sp>
      <p:sp>
        <p:nvSpPr>
          <p:cNvPr id="16" name="TextBox 15">
            <a:extLst>
              <a:ext uri="{FF2B5EF4-FFF2-40B4-BE49-F238E27FC236}">
                <a16:creationId xmlns:a16="http://schemas.microsoft.com/office/drawing/2014/main" id="{7128CF8E-A940-41E0-91C5-9B6A2C547162}"/>
              </a:ext>
            </a:extLst>
          </p:cNvPr>
          <p:cNvSpPr txBox="1"/>
          <p:nvPr/>
        </p:nvSpPr>
        <p:spPr>
          <a:xfrm>
            <a:off x="10233303" y="2283221"/>
            <a:ext cx="2090057" cy="369332"/>
          </a:xfrm>
          <a:prstGeom prst="rect">
            <a:avLst/>
          </a:prstGeom>
          <a:noFill/>
        </p:spPr>
        <p:txBody>
          <a:bodyPr wrap="square" rtlCol="0">
            <a:spAutoFit/>
          </a:bodyPr>
          <a:lstStyle/>
          <a:p>
            <a:r>
              <a:rPr lang="en-US"/>
              <a:t>Comp nhận</a:t>
            </a:r>
          </a:p>
        </p:txBody>
      </p:sp>
    </p:spTree>
    <p:extLst>
      <p:ext uri="{BB962C8B-B14F-4D97-AF65-F5344CB8AC3E}">
        <p14:creationId xmlns:p14="http://schemas.microsoft.com/office/powerpoint/2010/main" val="2344023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8. </a:t>
            </a:r>
            <a:r>
              <a:rPr lang="vi-VN"/>
              <a:t>Tương tác giữa các Comp với Input &amp; Output</a:t>
            </a:r>
            <a:endParaRPr lang="en-US"/>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Sử dụng đồng thời:</a:t>
            </a:r>
            <a:br>
              <a:rPr lang="en-US">
                <a:cs typeface="Courier New" panose="02070309020205020404" pitchFamily="49" charset="0"/>
              </a:rPr>
            </a:br>
            <a:r>
              <a:rPr lang="en-US">
                <a:cs typeface="Courier New" panose="02070309020205020404" pitchFamily="49" charset="0"/>
              </a:rPr>
              <a:t>@Input để gửi từ “Comp này” → “Comp kia”</a:t>
            </a:r>
            <a:br>
              <a:rPr lang="en-US">
                <a:cs typeface="Courier New" panose="02070309020205020404" pitchFamily="49" charset="0"/>
              </a:rPr>
            </a:br>
            <a:r>
              <a:rPr lang="en-US">
                <a:cs typeface="Courier New" panose="02070309020205020404" pitchFamily="49" charset="0"/>
              </a:rPr>
              <a:t>@Output để gửi từ “Comp kia” → “Comp này”</a:t>
            </a:r>
          </a:p>
          <a:p>
            <a:r>
              <a:rPr lang="en-US">
                <a:solidFill>
                  <a:srgbClr val="FF0000"/>
                </a:solidFill>
                <a:cs typeface="Courier New" panose="02070309020205020404" pitchFamily="49" charset="0"/>
              </a:rPr>
              <a:t>Có thể dùng 2-ways binding cho @Input để cập nhật giá trị, không cần @Output không?</a:t>
            </a:r>
            <a:br>
              <a:rPr lang="en-US">
                <a:cs typeface="Courier New" panose="02070309020205020404" pitchFamily="49" charset="0"/>
              </a:rPr>
            </a:br>
            <a:r>
              <a:rPr lang="en-US">
                <a:cs typeface="Courier New" panose="02070309020205020404" pitchFamily="49" charset="0"/>
              </a:rPr>
              <a:t>=&gt; Có thể, bằng cách truyền một object nhưng </a:t>
            </a:r>
            <a:r>
              <a:rPr lang="en-US" b="1">
                <a:cs typeface="Courier New" panose="02070309020205020404" pitchFamily="49" charset="0"/>
              </a:rPr>
              <a:t>KHÔNG NÊN</a:t>
            </a:r>
            <a:r>
              <a:rPr lang="en-US">
                <a:cs typeface="Courier New" panose="02070309020205020404" pitchFamily="49" charset="0"/>
              </a:rPr>
              <a:t> làm vậy. TS/JS sẽ tham chiếu đến object, khiến việc edit các properties đều “lưu lại” vào object gốc. Nếu trường hợp edit bị sai và muốn “cancel” thì không còn được nữa hoặc phải tải lại trang để lấy lại dữ liệu cũ.</a:t>
            </a:r>
            <a:br>
              <a:rPr lang="en-US">
                <a:cs typeface="Courier New" panose="02070309020205020404" pitchFamily="49" charset="0"/>
              </a:rPr>
            </a:br>
            <a:r>
              <a:rPr lang="en-US">
                <a:cs typeface="Courier New" panose="02070309020205020404" pitchFamily="49" charset="0"/>
              </a:rPr>
              <a:t>=&gt; @Output ra đời để “trả” lại data mà không làm thay đổi @Input</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58</a:t>
            </a:fld>
            <a:endParaRPr lang="en-US"/>
          </a:p>
        </p:txBody>
      </p:sp>
    </p:spTree>
    <p:extLst>
      <p:ext uri="{BB962C8B-B14F-4D97-AF65-F5344CB8AC3E}">
        <p14:creationId xmlns:p14="http://schemas.microsoft.com/office/powerpoint/2010/main" val="3594520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8. </a:t>
            </a:r>
            <a:r>
              <a:rPr lang="vi-VN"/>
              <a:t>Tương tác giữa các Comp với Input &amp; Output</a:t>
            </a:r>
            <a:endParaRPr lang="en-US"/>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4645152"/>
            <a:ext cx="10058400" cy="1645920"/>
          </a:xfrm>
        </p:spPr>
        <p:txBody>
          <a:bodyPr>
            <a:normAutofit/>
          </a:bodyPr>
          <a:lstStyle/>
          <a:p>
            <a:r>
              <a:rPr lang="en-US">
                <a:cs typeface="Courier New" panose="02070309020205020404" pitchFamily="49" charset="0"/>
              </a:rPr>
              <a:t>VD:</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59</a:t>
            </a:fld>
            <a:endParaRPr lang="en-US"/>
          </a:p>
        </p:txBody>
      </p:sp>
      <p:pic>
        <p:nvPicPr>
          <p:cNvPr id="8" name="Picture 7">
            <a:extLst>
              <a:ext uri="{FF2B5EF4-FFF2-40B4-BE49-F238E27FC236}">
                <a16:creationId xmlns:a16="http://schemas.microsoft.com/office/drawing/2014/main" id="{01B2D01A-45D1-4A7E-A4DA-924A825B82AB}"/>
              </a:ext>
            </a:extLst>
          </p:cNvPr>
          <p:cNvPicPr>
            <a:picLocks noChangeAspect="1"/>
          </p:cNvPicPr>
          <p:nvPr/>
        </p:nvPicPr>
        <p:blipFill>
          <a:blip r:embed="rId2"/>
          <a:stretch>
            <a:fillRect/>
          </a:stretch>
        </p:blipFill>
        <p:spPr>
          <a:xfrm>
            <a:off x="3047426" y="1854875"/>
            <a:ext cx="6093973" cy="2660570"/>
          </a:xfrm>
          <a:prstGeom prst="rect">
            <a:avLst/>
          </a:prstGeom>
        </p:spPr>
      </p:pic>
      <p:pic>
        <p:nvPicPr>
          <p:cNvPr id="4" name="Picture 3">
            <a:extLst>
              <a:ext uri="{FF2B5EF4-FFF2-40B4-BE49-F238E27FC236}">
                <a16:creationId xmlns:a16="http://schemas.microsoft.com/office/drawing/2014/main" id="{665C1D4C-973B-488C-85D9-4401C7A34888}"/>
              </a:ext>
            </a:extLst>
          </p:cNvPr>
          <p:cNvPicPr>
            <a:picLocks noChangeAspect="1"/>
          </p:cNvPicPr>
          <p:nvPr/>
        </p:nvPicPr>
        <p:blipFill>
          <a:blip r:embed="rId3"/>
          <a:stretch>
            <a:fillRect/>
          </a:stretch>
        </p:blipFill>
        <p:spPr>
          <a:xfrm>
            <a:off x="2171208" y="4782251"/>
            <a:ext cx="4292654" cy="1497640"/>
          </a:xfrm>
          <a:prstGeom prst="rect">
            <a:avLst/>
          </a:prstGeom>
        </p:spPr>
      </p:pic>
      <p:pic>
        <p:nvPicPr>
          <p:cNvPr id="9" name="Picture 8">
            <a:extLst>
              <a:ext uri="{FF2B5EF4-FFF2-40B4-BE49-F238E27FC236}">
                <a16:creationId xmlns:a16="http://schemas.microsoft.com/office/drawing/2014/main" id="{D554A3BD-CB3C-4B0B-AB29-BD1579868A57}"/>
              </a:ext>
            </a:extLst>
          </p:cNvPr>
          <p:cNvPicPr>
            <a:picLocks noChangeAspect="1"/>
          </p:cNvPicPr>
          <p:nvPr/>
        </p:nvPicPr>
        <p:blipFill>
          <a:blip r:embed="rId4"/>
          <a:stretch>
            <a:fillRect/>
          </a:stretch>
        </p:blipFill>
        <p:spPr>
          <a:xfrm>
            <a:off x="6615210" y="4782251"/>
            <a:ext cx="3569314" cy="1817369"/>
          </a:xfrm>
          <a:prstGeom prst="rect">
            <a:avLst/>
          </a:prstGeom>
        </p:spPr>
      </p:pic>
    </p:spTree>
    <p:extLst>
      <p:ext uri="{BB962C8B-B14F-4D97-AF65-F5344CB8AC3E}">
        <p14:creationId xmlns:p14="http://schemas.microsoft.com/office/powerpoint/2010/main" val="1385873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65212" y="689680"/>
            <a:ext cx="10058402" cy="647700"/>
          </a:xfrm>
        </p:spPr>
        <p:txBody>
          <a:bodyPr/>
          <a:lstStyle/>
          <a:p>
            <a:r>
              <a:rPr lang="en-US">
                <a:latin typeface="UTM Essendine Caps" panose="02040603050506020204" pitchFamily="18" charset="0"/>
              </a:rPr>
              <a:t>1. Kiến thức</a:t>
            </a:r>
            <a:endParaRPr>
              <a:latin typeface="UTM Essendine Caps" panose="02040603050506020204" pitchFamily="18" charset="0"/>
            </a:endParaRPr>
          </a:p>
        </p:txBody>
      </p:sp>
      <p:sp>
        <p:nvSpPr>
          <p:cNvPr id="14" name="Content Placeholder 13"/>
          <p:cNvSpPr>
            <a:spLocks noGrp="1"/>
          </p:cNvSpPr>
          <p:nvPr>
            <p:ph idx="1"/>
          </p:nvPr>
        </p:nvSpPr>
        <p:spPr>
          <a:xfrm>
            <a:off x="1065214" y="1612635"/>
            <a:ext cx="10058400" cy="4229100"/>
          </a:xfrm>
        </p:spPr>
        <p:txBody>
          <a:bodyPr>
            <a:normAutofit/>
          </a:bodyPr>
          <a:lstStyle/>
          <a:p>
            <a:pPr marL="354013" indent="-354013">
              <a:buNone/>
            </a:pPr>
            <a:r>
              <a:rPr lang="en-US">
                <a:latin typeface="SVN-Segoe Print" panose="020B0606040200020203" pitchFamily="34" charset="0"/>
              </a:rPr>
              <a:t>b. Kiến thức khác</a:t>
            </a:r>
            <a:br>
              <a:rPr lang="en-US">
                <a:latin typeface="SVN-Segoe Print" panose="020B0606040200020203" pitchFamily="34" charset="0"/>
              </a:rPr>
            </a:br>
            <a:r>
              <a:rPr lang="en-US">
                <a:latin typeface="SVN-Segoe Print" panose="020B0606040200020203" pitchFamily="34" charset="0"/>
              </a:rPr>
              <a:t>- Regex (Regular expression)</a:t>
            </a:r>
            <a:br>
              <a:rPr lang="en-US">
                <a:latin typeface="SVN-Segoe Print" panose="020B0606040200020203" pitchFamily="34" charset="0"/>
              </a:rPr>
            </a:br>
            <a:r>
              <a:rPr lang="en-US">
                <a:latin typeface="SVN-Segoe Print" panose="020B0606040200020203" pitchFamily="34" charset="0"/>
              </a:rPr>
              <a:t>- Git</a:t>
            </a:r>
            <a:br>
              <a:rPr lang="en-US">
                <a:latin typeface="SVN-Segoe Print" panose="020B0606040200020203" pitchFamily="34" charset="0"/>
              </a:rPr>
            </a:br>
            <a:r>
              <a:rPr lang="en-US">
                <a:latin typeface="SVN-Segoe Print" panose="020B0606040200020203" pitchFamily="34" charset="0"/>
              </a:rPr>
              <a:t>- Code standards: ESLint</a:t>
            </a:r>
          </a:p>
        </p:txBody>
      </p:sp>
      <p:sp>
        <p:nvSpPr>
          <p:cNvPr id="4" name="Slide Number Placeholder 3">
            <a:extLst>
              <a:ext uri="{FF2B5EF4-FFF2-40B4-BE49-F238E27FC236}">
                <a16:creationId xmlns:a16="http://schemas.microsoft.com/office/drawing/2014/main" id="{CC0D229F-3830-4BEB-A431-AC6F5B732C32}"/>
              </a:ext>
            </a:extLst>
          </p:cNvPr>
          <p:cNvSpPr>
            <a:spLocks noGrp="1"/>
          </p:cNvSpPr>
          <p:nvPr>
            <p:ph type="sldNum" sz="quarter" idx="12"/>
          </p:nvPr>
        </p:nvSpPr>
        <p:spPr/>
        <p:txBody>
          <a:bodyPr/>
          <a:lstStyle/>
          <a:p>
            <a:fld id="{022B156B-59AE-415F-B24B-8756D48BB977}" type="slidenum">
              <a:rPr lang="en-US" smtClean="0"/>
              <a:pPr/>
              <a:t>6</a:t>
            </a:fld>
            <a:endParaRPr lang="en-US" dirty="0"/>
          </a:p>
        </p:txBody>
      </p:sp>
    </p:spTree>
    <p:extLst>
      <p:ext uri="{BB962C8B-B14F-4D97-AF65-F5344CB8AC3E}">
        <p14:creationId xmlns:p14="http://schemas.microsoft.com/office/powerpoint/2010/main" val="136881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8. </a:t>
            </a:r>
            <a:r>
              <a:rPr lang="vi-VN"/>
              <a:t>Tương tác giữa các Comp với Input &amp; Output</a:t>
            </a:r>
            <a:endParaRPr lang="en-US"/>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60</a:t>
            </a:fld>
            <a:endParaRPr lang="en-US"/>
          </a:p>
        </p:txBody>
      </p:sp>
      <p:pic>
        <p:nvPicPr>
          <p:cNvPr id="12" name="Content Placeholder 11">
            <a:extLst>
              <a:ext uri="{FF2B5EF4-FFF2-40B4-BE49-F238E27FC236}">
                <a16:creationId xmlns:a16="http://schemas.microsoft.com/office/drawing/2014/main" id="{DCCD22E5-8CD4-4C29-8D21-D3306B817FE0}"/>
              </a:ext>
            </a:extLst>
          </p:cNvPr>
          <p:cNvPicPr>
            <a:picLocks noGrp="1" noChangeAspect="1"/>
          </p:cNvPicPr>
          <p:nvPr>
            <p:ph idx="1"/>
          </p:nvPr>
        </p:nvPicPr>
        <p:blipFill>
          <a:blip r:embed="rId2"/>
          <a:stretch>
            <a:fillRect/>
          </a:stretch>
        </p:blipFill>
        <p:spPr>
          <a:xfrm>
            <a:off x="6807808" y="1773321"/>
            <a:ext cx="2807408" cy="1935914"/>
          </a:xfrm>
        </p:spPr>
      </p:pic>
      <p:pic>
        <p:nvPicPr>
          <p:cNvPr id="9" name="Picture 8">
            <a:extLst>
              <a:ext uri="{FF2B5EF4-FFF2-40B4-BE49-F238E27FC236}">
                <a16:creationId xmlns:a16="http://schemas.microsoft.com/office/drawing/2014/main" id="{45F6C8E0-43CA-4BD9-B0DC-DFE2F8029920}"/>
              </a:ext>
            </a:extLst>
          </p:cNvPr>
          <p:cNvPicPr>
            <a:picLocks noChangeAspect="1"/>
          </p:cNvPicPr>
          <p:nvPr/>
        </p:nvPicPr>
        <p:blipFill>
          <a:blip r:embed="rId3"/>
          <a:stretch>
            <a:fillRect/>
          </a:stretch>
        </p:blipFill>
        <p:spPr>
          <a:xfrm>
            <a:off x="1684511" y="1773321"/>
            <a:ext cx="4774336" cy="1935914"/>
          </a:xfrm>
          <a:prstGeom prst="rect">
            <a:avLst/>
          </a:prstGeom>
        </p:spPr>
      </p:pic>
      <p:pic>
        <p:nvPicPr>
          <p:cNvPr id="14" name="Picture 13" descr="Graphical user interface, text, application&#10;&#10;Description automatically generated">
            <a:extLst>
              <a:ext uri="{FF2B5EF4-FFF2-40B4-BE49-F238E27FC236}">
                <a16:creationId xmlns:a16="http://schemas.microsoft.com/office/drawing/2014/main" id="{82F5054C-A8D3-4C81-BB36-CEDCF029BE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0795" y="3818489"/>
            <a:ext cx="2788676" cy="2588937"/>
          </a:xfrm>
          <a:prstGeom prst="rect">
            <a:avLst/>
          </a:prstGeom>
        </p:spPr>
      </p:pic>
    </p:spTree>
    <p:extLst>
      <p:ext uri="{BB962C8B-B14F-4D97-AF65-F5344CB8AC3E}">
        <p14:creationId xmlns:p14="http://schemas.microsoft.com/office/powerpoint/2010/main" val="3750139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9. Template Refeference variable</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Syntax: </a:t>
            </a:r>
            <a:r>
              <a:rPr lang="en-US">
                <a:solidFill>
                  <a:schemeClr val="bg2">
                    <a:lumMod val="50000"/>
                  </a:schemeClr>
                </a:solidFill>
                <a:cs typeface="Courier New" panose="02070309020205020404" pitchFamily="49" charset="0"/>
              </a:rPr>
              <a:t>&lt;tag </a:t>
            </a:r>
            <a:r>
              <a:rPr lang="en-US">
                <a:solidFill>
                  <a:schemeClr val="accent5"/>
                </a:solidFill>
                <a:cs typeface="Courier New" panose="02070309020205020404" pitchFamily="49" charset="0"/>
              </a:rPr>
              <a:t>#</a:t>
            </a:r>
            <a:r>
              <a:rPr lang="en-US">
                <a:solidFill>
                  <a:schemeClr val="tx1">
                    <a:lumMod val="60000"/>
                    <a:lumOff val="40000"/>
                  </a:schemeClr>
                </a:solidFill>
                <a:cs typeface="Courier New" panose="02070309020205020404" pitchFamily="49" charset="0"/>
              </a:rPr>
              <a:t>&lt;template varName&gt;</a:t>
            </a:r>
            <a:r>
              <a:rPr lang="en-US">
                <a:solidFill>
                  <a:schemeClr val="bg2">
                    <a:lumMod val="50000"/>
                  </a:schemeClr>
                </a:solidFill>
                <a:cs typeface="Courier New" panose="02070309020205020404" pitchFamily="49" charset="0"/>
              </a:rPr>
              <a:t>&gt;&lt;/tag&gt;</a:t>
            </a:r>
          </a:p>
          <a:p>
            <a:r>
              <a:rPr lang="en-US">
                <a:cs typeface="Courier New" panose="02070309020205020404" pitchFamily="49" charset="0"/>
              </a:rPr>
              <a:t>Giúp “lấy” các giá trị bên trong một template (ví dụ: value của &lt;input&gt;) để thực hiện các task mà không cần sử dụng 2-ways binding.</a:t>
            </a:r>
          </a:p>
          <a:p>
            <a:r>
              <a:rPr lang="en-US">
                <a:cs typeface="Courier New" panose="02070309020205020404" pitchFamily="49" charset="0"/>
              </a:rPr>
              <a:t>VD:</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61</a:t>
            </a:fld>
            <a:endParaRPr lang="en-US"/>
          </a:p>
        </p:txBody>
      </p:sp>
      <p:grpSp>
        <p:nvGrpSpPr>
          <p:cNvPr id="17" name="Group 16">
            <a:extLst>
              <a:ext uri="{FF2B5EF4-FFF2-40B4-BE49-F238E27FC236}">
                <a16:creationId xmlns:a16="http://schemas.microsoft.com/office/drawing/2014/main" id="{FBAFB296-D0A6-46B7-832B-86E21A15AF34}"/>
              </a:ext>
            </a:extLst>
          </p:cNvPr>
          <p:cNvGrpSpPr/>
          <p:nvPr/>
        </p:nvGrpSpPr>
        <p:grpSpPr>
          <a:xfrm>
            <a:off x="2567856" y="3291802"/>
            <a:ext cx="7247004" cy="3227870"/>
            <a:chOff x="2897040" y="2752531"/>
            <a:chExt cx="7247004" cy="3550657"/>
          </a:xfrm>
        </p:grpSpPr>
        <p:pic>
          <p:nvPicPr>
            <p:cNvPr id="8" name="Picture 7">
              <a:extLst>
                <a:ext uri="{FF2B5EF4-FFF2-40B4-BE49-F238E27FC236}">
                  <a16:creationId xmlns:a16="http://schemas.microsoft.com/office/drawing/2014/main" id="{AA14AFB8-A6EA-4F6F-886E-66EDDF2CC140}"/>
                </a:ext>
              </a:extLst>
            </p:cNvPr>
            <p:cNvPicPr>
              <a:picLocks noChangeAspect="1"/>
            </p:cNvPicPr>
            <p:nvPr/>
          </p:nvPicPr>
          <p:blipFill>
            <a:blip r:embed="rId2"/>
            <a:stretch>
              <a:fillRect/>
            </a:stretch>
          </p:blipFill>
          <p:spPr>
            <a:xfrm>
              <a:off x="2897040" y="3157219"/>
              <a:ext cx="2686425" cy="1734807"/>
            </a:xfrm>
            <a:prstGeom prst="rect">
              <a:avLst/>
            </a:prstGeom>
          </p:spPr>
        </p:pic>
        <p:pic>
          <p:nvPicPr>
            <p:cNvPr id="10" name="Picture 9">
              <a:extLst>
                <a:ext uri="{FF2B5EF4-FFF2-40B4-BE49-F238E27FC236}">
                  <a16:creationId xmlns:a16="http://schemas.microsoft.com/office/drawing/2014/main" id="{AFECD34F-C767-4878-8D73-04330EFFED53}"/>
                </a:ext>
              </a:extLst>
            </p:cNvPr>
            <p:cNvPicPr>
              <a:picLocks noChangeAspect="1"/>
            </p:cNvPicPr>
            <p:nvPr/>
          </p:nvPicPr>
          <p:blipFill>
            <a:blip r:embed="rId3"/>
            <a:stretch>
              <a:fillRect/>
            </a:stretch>
          </p:blipFill>
          <p:spPr>
            <a:xfrm>
              <a:off x="2897040" y="4979028"/>
              <a:ext cx="2686425" cy="1324160"/>
            </a:xfrm>
            <a:prstGeom prst="rect">
              <a:avLst/>
            </a:prstGeom>
          </p:spPr>
        </p:pic>
        <p:pic>
          <p:nvPicPr>
            <p:cNvPr id="12" name="Picture 11">
              <a:extLst>
                <a:ext uri="{FF2B5EF4-FFF2-40B4-BE49-F238E27FC236}">
                  <a16:creationId xmlns:a16="http://schemas.microsoft.com/office/drawing/2014/main" id="{86FA7D5B-43AB-460C-9EA7-193423AB8893}"/>
                </a:ext>
              </a:extLst>
            </p:cNvPr>
            <p:cNvPicPr>
              <a:picLocks noChangeAspect="1"/>
            </p:cNvPicPr>
            <p:nvPr/>
          </p:nvPicPr>
          <p:blipFill>
            <a:blip r:embed="rId4"/>
            <a:stretch>
              <a:fillRect/>
            </a:stretch>
          </p:blipFill>
          <p:spPr>
            <a:xfrm>
              <a:off x="7105145" y="3157219"/>
              <a:ext cx="3038899" cy="1590897"/>
            </a:xfrm>
            <a:prstGeom prst="rect">
              <a:avLst/>
            </a:prstGeom>
          </p:spPr>
        </p:pic>
        <p:pic>
          <p:nvPicPr>
            <p:cNvPr id="14" name="Picture 13">
              <a:extLst>
                <a:ext uri="{FF2B5EF4-FFF2-40B4-BE49-F238E27FC236}">
                  <a16:creationId xmlns:a16="http://schemas.microsoft.com/office/drawing/2014/main" id="{BAD9004D-9723-4308-B66D-B0BFF53D5B79}"/>
                </a:ext>
              </a:extLst>
            </p:cNvPr>
            <p:cNvPicPr>
              <a:picLocks noChangeAspect="1"/>
            </p:cNvPicPr>
            <p:nvPr/>
          </p:nvPicPr>
          <p:blipFill>
            <a:blip r:embed="rId5"/>
            <a:stretch>
              <a:fillRect/>
            </a:stretch>
          </p:blipFill>
          <p:spPr>
            <a:xfrm>
              <a:off x="7105144" y="4888015"/>
              <a:ext cx="3038899" cy="1263157"/>
            </a:xfrm>
            <a:prstGeom prst="rect">
              <a:avLst/>
            </a:prstGeom>
          </p:spPr>
        </p:pic>
        <p:sp>
          <p:nvSpPr>
            <p:cNvPr id="15" name="TextBox 14">
              <a:extLst>
                <a:ext uri="{FF2B5EF4-FFF2-40B4-BE49-F238E27FC236}">
                  <a16:creationId xmlns:a16="http://schemas.microsoft.com/office/drawing/2014/main" id="{0CF692DA-91A6-4969-887B-816D678D5ED4}"/>
                </a:ext>
              </a:extLst>
            </p:cNvPr>
            <p:cNvSpPr txBox="1"/>
            <p:nvPr/>
          </p:nvSpPr>
          <p:spPr>
            <a:xfrm>
              <a:off x="2897040" y="2787887"/>
              <a:ext cx="2686425" cy="369332"/>
            </a:xfrm>
            <a:prstGeom prst="rect">
              <a:avLst/>
            </a:prstGeom>
            <a:noFill/>
          </p:spPr>
          <p:txBody>
            <a:bodyPr wrap="square" rtlCol="0">
              <a:spAutoFit/>
            </a:bodyPr>
            <a:lstStyle/>
            <a:p>
              <a:pPr algn="r"/>
              <a:r>
                <a:rPr lang="en-US"/>
                <a:t>Sử dụng 2-ways binding</a:t>
              </a:r>
            </a:p>
          </p:txBody>
        </p:sp>
        <p:sp>
          <p:nvSpPr>
            <p:cNvPr id="16" name="TextBox 15">
              <a:extLst>
                <a:ext uri="{FF2B5EF4-FFF2-40B4-BE49-F238E27FC236}">
                  <a16:creationId xmlns:a16="http://schemas.microsoft.com/office/drawing/2014/main" id="{A1AEA038-E9F7-4E98-89B7-B69957BCFB4E}"/>
                </a:ext>
              </a:extLst>
            </p:cNvPr>
            <p:cNvSpPr txBox="1"/>
            <p:nvPr/>
          </p:nvSpPr>
          <p:spPr>
            <a:xfrm>
              <a:off x="7105144" y="2752531"/>
              <a:ext cx="3038899" cy="369332"/>
            </a:xfrm>
            <a:prstGeom prst="rect">
              <a:avLst/>
            </a:prstGeom>
            <a:noFill/>
          </p:spPr>
          <p:txBody>
            <a:bodyPr wrap="square" rtlCol="0">
              <a:spAutoFit/>
            </a:bodyPr>
            <a:lstStyle/>
            <a:p>
              <a:pPr algn="ctr"/>
              <a:r>
                <a:rPr lang="en-US"/>
                <a:t>Sử dụng Template variable</a:t>
              </a:r>
            </a:p>
          </p:txBody>
        </p:sp>
      </p:grpSp>
    </p:spTree>
    <p:extLst>
      <p:ext uri="{BB962C8B-B14F-4D97-AF65-F5344CB8AC3E}">
        <p14:creationId xmlns:p14="http://schemas.microsoft.com/office/powerpoint/2010/main" val="420691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9. Template Refeference variable</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Nếu khai báo tại một component selector, variable sẽ tham chiếu đến đối tượng component đó (component instance).</a:t>
            </a:r>
            <a:br>
              <a:rPr lang="en-US">
                <a:cs typeface="Courier New" panose="02070309020205020404" pitchFamily="49" charset="0"/>
              </a:rPr>
            </a:br>
            <a:r>
              <a:rPr lang="en-US">
                <a:cs typeface="Courier New" panose="02070309020205020404" pitchFamily="49" charset="0"/>
              </a:rPr>
              <a:t>VD: </a:t>
            </a:r>
            <a:r>
              <a:rPr lang="en-US">
                <a:solidFill>
                  <a:schemeClr val="bg2">
                    <a:lumMod val="50000"/>
                  </a:schemeClr>
                </a:solidFill>
                <a:cs typeface="Courier New" panose="02070309020205020404" pitchFamily="49" charset="0"/>
              </a:rPr>
              <a:t>&lt;my-comp #tpl&gt;&lt;/my-comp&gt;</a:t>
            </a:r>
          </a:p>
          <a:p>
            <a:r>
              <a:rPr lang="en-US">
                <a:cs typeface="Courier New" panose="02070309020205020404" pitchFamily="49" charset="0"/>
              </a:rPr>
              <a:t>Nếu khai báo tại một tag HTML, variable sẽ tham chiếu đến </a:t>
            </a:r>
            <a:r>
              <a:rPr lang="en-US">
                <a:solidFill>
                  <a:schemeClr val="bg2">
                    <a:lumMod val="50000"/>
                  </a:schemeClr>
                </a:solidFill>
                <a:cs typeface="Courier New" panose="02070309020205020404" pitchFamily="49" charset="0"/>
              </a:rPr>
              <a:t>HTML Element</a:t>
            </a:r>
            <a:r>
              <a:rPr lang="en-US">
                <a:cs typeface="Courier New" panose="02070309020205020404" pitchFamily="49" charset="0"/>
              </a:rPr>
              <a:t> đó.</a:t>
            </a:r>
          </a:p>
          <a:p>
            <a:r>
              <a:rPr lang="en-US">
                <a:cs typeface="Courier New" panose="02070309020205020404" pitchFamily="49" charset="0"/>
              </a:rPr>
              <a:t>Nếu khai báo tại một </a:t>
            </a:r>
            <a:r>
              <a:rPr lang="en-US">
                <a:solidFill>
                  <a:schemeClr val="bg2">
                    <a:lumMod val="50000"/>
                  </a:schemeClr>
                </a:solidFill>
                <a:cs typeface="Courier New" panose="02070309020205020404" pitchFamily="49" charset="0"/>
              </a:rPr>
              <a:t>&lt;ng-template&gt;</a:t>
            </a:r>
            <a:r>
              <a:rPr lang="en-US">
                <a:cs typeface="Courier New" panose="02070309020205020404" pitchFamily="49" charset="0"/>
              </a:rPr>
              <a:t>, variable sẽ tham chiếu đến </a:t>
            </a:r>
            <a:r>
              <a:rPr lang="en-US">
                <a:solidFill>
                  <a:schemeClr val="bg2">
                    <a:lumMod val="50000"/>
                  </a:schemeClr>
                </a:solidFill>
                <a:cs typeface="Courier New" panose="02070309020205020404" pitchFamily="49" charset="0"/>
              </a:rPr>
              <a:t>TemplateRef</a:t>
            </a:r>
            <a:r>
              <a:rPr lang="en-US">
                <a:cs typeface="Courier New" panose="02070309020205020404" pitchFamily="49" charset="0"/>
              </a:rPr>
              <a:t>.</a:t>
            </a:r>
          </a:p>
          <a:p>
            <a:r>
              <a:rPr lang="en-US">
                <a:cs typeface="Courier New" panose="02070309020205020404" pitchFamily="49" charset="0"/>
              </a:rPr>
              <a:t>Nếu variable được gán bằng một giá trị cụ thể thì được hiểu là đang tham chiếu đến một directive.</a:t>
            </a:r>
            <a:br>
              <a:rPr lang="en-US">
                <a:cs typeface="Courier New" panose="02070309020205020404" pitchFamily="49" charset="0"/>
              </a:rPr>
            </a:br>
            <a:r>
              <a:rPr lang="en-US">
                <a:cs typeface="Courier New" panose="02070309020205020404" pitchFamily="49" charset="0"/>
              </a:rPr>
              <a:t>VD: </a:t>
            </a:r>
            <a:r>
              <a:rPr lang="en-US">
                <a:solidFill>
                  <a:schemeClr val="bg2">
                    <a:lumMod val="50000"/>
                  </a:schemeClr>
                </a:solidFill>
                <a:cs typeface="Courier New" panose="02070309020205020404" pitchFamily="49" charset="0"/>
              </a:rPr>
              <a:t>#var="ngModel"</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62</a:t>
            </a:fld>
            <a:endParaRPr lang="en-US"/>
          </a:p>
        </p:txBody>
      </p:sp>
    </p:spTree>
    <p:extLst>
      <p:ext uri="{BB962C8B-B14F-4D97-AF65-F5344CB8AC3E}">
        <p14:creationId xmlns:p14="http://schemas.microsoft.com/office/powerpoint/2010/main" val="756571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10. ViewChild &amp; ViewChildren </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853796"/>
          </a:xfrm>
        </p:spPr>
        <p:txBody>
          <a:bodyPr>
            <a:normAutofit/>
          </a:bodyPr>
          <a:lstStyle/>
          <a:p>
            <a:r>
              <a:rPr lang="en-US"/>
              <a:t>Template Refeference lấy dữ liệu và dùng ngay tại trang HTML, vậy muốn lấy và sử dụng Template Refeference tại class TS thì dùng gì?</a:t>
            </a:r>
            <a:br>
              <a:rPr lang="en-US"/>
            </a:br>
            <a:r>
              <a:rPr lang="en-US"/>
              <a:t>=&gt; ViewChild &amp; ViewChildren</a:t>
            </a:r>
          </a:p>
          <a:p>
            <a:r>
              <a:rPr lang="en-US">
                <a:cs typeface="Courier New" panose="02070309020205020404" pitchFamily="49" charset="0"/>
              </a:rPr>
              <a:t>Syntax: </a:t>
            </a:r>
            <a:r>
              <a:rPr lang="en-US" sz="1800" b="1">
                <a:solidFill>
                  <a:schemeClr val="bg2">
                    <a:lumMod val="50000"/>
                  </a:schemeClr>
                </a:solidFill>
                <a:latin typeface="Courier New" panose="02070309020205020404" pitchFamily="49" charset="0"/>
                <a:cs typeface="Courier New" panose="02070309020205020404" pitchFamily="49" charset="0"/>
              </a:rPr>
              <a:t>@ViewChild(‘</a:t>
            </a:r>
            <a:r>
              <a:rPr lang="en-US" sz="1800" b="1">
                <a:solidFill>
                  <a:schemeClr val="tx1">
                    <a:lumMod val="60000"/>
                    <a:lumOff val="40000"/>
                  </a:schemeClr>
                </a:solidFill>
                <a:latin typeface="Courier New" panose="02070309020205020404" pitchFamily="49" charset="0"/>
                <a:cs typeface="Courier New" panose="02070309020205020404" pitchFamily="49" charset="0"/>
              </a:rPr>
              <a:t>&lt;templateVar&gt;</a:t>
            </a:r>
            <a:r>
              <a:rPr lang="en-US" sz="1800" b="1">
                <a:solidFill>
                  <a:schemeClr val="bg2">
                    <a:lumMod val="50000"/>
                  </a:schemeClr>
                </a:solidFill>
                <a:latin typeface="Courier New" panose="02070309020205020404" pitchFamily="49" charset="0"/>
                <a:cs typeface="Courier New" panose="02070309020205020404" pitchFamily="49" charset="0"/>
              </a:rPr>
              <a:t>’) </a:t>
            </a:r>
            <a:r>
              <a:rPr lang="en-US" sz="1800" b="1">
                <a:solidFill>
                  <a:schemeClr val="tx1">
                    <a:lumMod val="60000"/>
                    <a:lumOff val="40000"/>
                  </a:schemeClr>
                </a:solidFill>
                <a:latin typeface="Courier New" panose="02070309020205020404" pitchFamily="49" charset="0"/>
                <a:cs typeface="Courier New" panose="02070309020205020404" pitchFamily="49" charset="0"/>
              </a:rPr>
              <a:t>&lt;varName&gt;</a:t>
            </a:r>
            <a:r>
              <a:rPr lang="en-US" sz="1800" b="1">
                <a:solidFill>
                  <a:schemeClr val="bg2">
                    <a:lumMod val="50000"/>
                  </a:schemeClr>
                </a:solidFill>
                <a:latin typeface="Courier New" panose="02070309020205020404" pitchFamily="49" charset="0"/>
                <a:cs typeface="Courier New" panose="02070309020205020404" pitchFamily="49" charset="0"/>
              </a:rPr>
              <a:t>: </a:t>
            </a:r>
            <a:r>
              <a:rPr lang="en-US" sz="1800" b="1">
                <a:solidFill>
                  <a:schemeClr val="tx1">
                    <a:lumMod val="60000"/>
                    <a:lumOff val="40000"/>
                  </a:schemeClr>
                </a:solidFill>
                <a:latin typeface="Courier New" panose="02070309020205020404" pitchFamily="49" charset="0"/>
                <a:cs typeface="Courier New" panose="02070309020205020404" pitchFamily="49" charset="0"/>
              </a:rPr>
              <a:t>&lt;type&gt;</a:t>
            </a:r>
            <a:br>
              <a:rPr lang="en-US" sz="1800" b="1">
                <a:solidFill>
                  <a:schemeClr val="tx1">
                    <a:lumMod val="60000"/>
                    <a:lumOff val="40000"/>
                  </a:schemeClr>
                </a:solidFill>
                <a:latin typeface="Courier New" panose="02070309020205020404" pitchFamily="49" charset="0"/>
                <a:cs typeface="Courier New" panose="02070309020205020404" pitchFamily="49" charset="0"/>
              </a:rPr>
            </a:br>
            <a:r>
              <a:rPr lang="en-US" sz="1800" b="1">
                <a:solidFill>
                  <a:schemeClr val="tx1">
                    <a:lumMod val="60000"/>
                    <a:lumOff val="40000"/>
                  </a:schemeClr>
                </a:solidFill>
                <a:latin typeface="Courier New" panose="02070309020205020404" pitchFamily="49" charset="0"/>
                <a:cs typeface="Courier New" panose="02070309020205020404" pitchFamily="49" charset="0"/>
              </a:rPr>
              <a:t>	    </a:t>
            </a:r>
            <a:r>
              <a:rPr lang="en-US" sz="1800" b="1">
                <a:solidFill>
                  <a:schemeClr val="bg2">
                    <a:lumMod val="50000"/>
                  </a:schemeClr>
                </a:solidFill>
                <a:latin typeface="Courier New" panose="02070309020205020404" pitchFamily="49" charset="0"/>
                <a:cs typeface="Courier New" panose="02070309020205020404" pitchFamily="49" charset="0"/>
              </a:rPr>
              <a:t>@ViewChildren(‘</a:t>
            </a:r>
            <a:r>
              <a:rPr lang="en-US" sz="1800" b="1">
                <a:solidFill>
                  <a:schemeClr val="tx1">
                    <a:lumMod val="60000"/>
                    <a:lumOff val="40000"/>
                  </a:schemeClr>
                </a:solidFill>
                <a:latin typeface="Courier New" panose="02070309020205020404" pitchFamily="49" charset="0"/>
                <a:cs typeface="Courier New" panose="02070309020205020404" pitchFamily="49" charset="0"/>
              </a:rPr>
              <a:t>&lt;templateVar&gt;</a:t>
            </a:r>
            <a:r>
              <a:rPr lang="en-US" sz="1800" b="1">
                <a:solidFill>
                  <a:schemeClr val="bg2">
                    <a:lumMod val="50000"/>
                  </a:schemeClr>
                </a:solidFill>
                <a:latin typeface="Courier New" panose="02070309020205020404" pitchFamily="49" charset="0"/>
                <a:cs typeface="Courier New" panose="02070309020205020404" pitchFamily="49" charset="0"/>
              </a:rPr>
              <a:t>’)</a:t>
            </a:r>
            <a:r>
              <a:rPr lang="en-US" sz="1800" b="1">
                <a:solidFill>
                  <a:schemeClr val="tx1">
                    <a:lumMod val="60000"/>
                    <a:lumOff val="40000"/>
                  </a:schemeClr>
                </a:solidFill>
                <a:latin typeface="Courier New" panose="02070309020205020404" pitchFamily="49" charset="0"/>
                <a:cs typeface="Courier New" panose="02070309020205020404" pitchFamily="49" charset="0"/>
              </a:rPr>
              <a:t> &lt;varName&gt;</a:t>
            </a:r>
            <a:r>
              <a:rPr lang="en-US" sz="1800" b="1">
                <a:solidFill>
                  <a:schemeClr val="bg2">
                    <a:lumMod val="50000"/>
                  </a:schemeClr>
                </a:solidFill>
                <a:latin typeface="Courier New" panose="02070309020205020404" pitchFamily="49" charset="0"/>
                <a:cs typeface="Courier New" panose="02070309020205020404" pitchFamily="49" charset="0"/>
              </a:rPr>
              <a:t>:</a:t>
            </a:r>
            <a:r>
              <a:rPr lang="en-US" sz="1800" b="1">
                <a:solidFill>
                  <a:schemeClr val="tx1">
                    <a:lumMod val="60000"/>
                    <a:lumOff val="40000"/>
                  </a:schemeClr>
                </a:solidFill>
                <a:latin typeface="Courier New" panose="02070309020205020404" pitchFamily="49" charset="0"/>
                <a:cs typeface="Courier New" panose="02070309020205020404" pitchFamily="49" charset="0"/>
              </a:rPr>
              <a:t> &lt;type&gt;</a:t>
            </a:r>
            <a:br>
              <a:rPr lang="en-US">
                <a:cs typeface="Courier New" panose="02070309020205020404" pitchFamily="49" charset="0"/>
              </a:rPr>
            </a:br>
            <a:r>
              <a:rPr lang="en-US">
                <a:solidFill>
                  <a:schemeClr val="tx1">
                    <a:lumMod val="60000"/>
                    <a:lumOff val="40000"/>
                  </a:schemeClr>
                </a:solidFill>
                <a:cs typeface="Courier New" panose="02070309020205020404" pitchFamily="49" charset="0"/>
              </a:rPr>
              <a:t>&lt;templateVar&gt; </a:t>
            </a:r>
            <a:r>
              <a:rPr lang="en-US">
                <a:cs typeface="Courier New" panose="02070309020205020404" pitchFamily="49" charset="0"/>
              </a:rPr>
              <a:t>là </a:t>
            </a:r>
            <a:r>
              <a:rPr lang="en-US"/>
              <a:t>Template Refeference khai báo tại HTML (#...)</a:t>
            </a:r>
            <a:br>
              <a:rPr lang="en-US"/>
            </a:br>
            <a:r>
              <a:rPr lang="en-US">
                <a:solidFill>
                  <a:schemeClr val="tx1">
                    <a:lumMod val="60000"/>
                    <a:lumOff val="40000"/>
                  </a:schemeClr>
                </a:solidFill>
              </a:rPr>
              <a:t>&lt;</a:t>
            </a:r>
            <a:r>
              <a:rPr lang="en-US">
                <a:solidFill>
                  <a:schemeClr val="tx1">
                    <a:lumMod val="60000"/>
                    <a:lumOff val="40000"/>
                  </a:schemeClr>
                </a:solidFill>
                <a:cs typeface="Courier New" panose="02070309020205020404" pitchFamily="49" charset="0"/>
              </a:rPr>
              <a:t>type&gt; </a:t>
            </a:r>
            <a:r>
              <a:rPr lang="en-US">
                <a:cs typeface="Courier New" panose="02070309020205020404" pitchFamily="49" charset="0"/>
              </a:rPr>
              <a:t>tương ứng với 4 type của Template Refeference</a:t>
            </a:r>
          </a:p>
          <a:p>
            <a:r>
              <a:rPr lang="en-US">
                <a:cs typeface="Courier New" panose="02070309020205020404" pitchFamily="49" charset="0"/>
              </a:rPr>
              <a:t>ViewChild sẽ trả về </a:t>
            </a:r>
            <a:r>
              <a:rPr lang="en-US">
                <a:solidFill>
                  <a:schemeClr val="tx1">
                    <a:lumMod val="60000"/>
                    <a:lumOff val="40000"/>
                  </a:schemeClr>
                </a:solidFill>
                <a:cs typeface="Courier New" panose="02070309020205020404" pitchFamily="49" charset="0"/>
              </a:rPr>
              <a:t>&lt;templateVar&gt; </a:t>
            </a:r>
            <a:r>
              <a:rPr lang="en-US">
                <a:cs typeface="Courier New" panose="02070309020205020404" pitchFamily="49" charset="0"/>
              </a:rPr>
              <a:t>đầu tiên tìm được tại HTML (từ trên xuống)</a:t>
            </a:r>
          </a:p>
          <a:p>
            <a:r>
              <a:rPr lang="en-US"/>
              <a:t>ViewChildren </a:t>
            </a:r>
            <a:r>
              <a:rPr lang="en-US">
                <a:cs typeface="Courier New" panose="02070309020205020404" pitchFamily="49" charset="0"/>
              </a:rPr>
              <a:t>sẽ trả về danh sách (</a:t>
            </a:r>
            <a:r>
              <a:rPr lang="en-US" b="0" i="0" u="none" strike="noStrike">
                <a:solidFill>
                  <a:srgbClr val="1669BB"/>
                </a:solidFill>
                <a:effectLst/>
                <a:latin typeface="Roboto Mono"/>
                <a:hlinkClick r:id="rId2"/>
              </a:rPr>
              <a:t>QueryList</a:t>
            </a:r>
            <a:r>
              <a:rPr lang="en-US" b="0" i="0" u="none" strike="noStrike">
                <a:effectLst/>
                <a:latin typeface="Roboto Mono"/>
              </a:rPr>
              <a:t>)</a:t>
            </a:r>
            <a:r>
              <a:rPr lang="en-US">
                <a:cs typeface="Courier New" panose="02070309020205020404" pitchFamily="49" charset="0"/>
              </a:rPr>
              <a:t> các </a:t>
            </a:r>
            <a:r>
              <a:rPr lang="en-US">
                <a:solidFill>
                  <a:schemeClr val="tx1">
                    <a:lumMod val="60000"/>
                    <a:lumOff val="40000"/>
                  </a:schemeClr>
                </a:solidFill>
                <a:cs typeface="Courier New" panose="02070309020205020404" pitchFamily="49" charset="0"/>
              </a:rPr>
              <a:t>&lt;templateVar&gt; </a:t>
            </a:r>
            <a:r>
              <a:rPr lang="en-US">
                <a:cs typeface="Courier New" panose="02070309020205020404" pitchFamily="49" charset="0"/>
              </a:rPr>
              <a:t>tìm được tại HTML</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63</a:t>
            </a:fld>
            <a:endParaRPr lang="en-US"/>
          </a:p>
        </p:txBody>
      </p:sp>
    </p:spTree>
    <p:extLst>
      <p:ext uri="{BB962C8B-B14F-4D97-AF65-F5344CB8AC3E}">
        <p14:creationId xmlns:p14="http://schemas.microsoft.com/office/powerpoint/2010/main" val="32957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10. ViewChild &amp; ViewChildren </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853796"/>
          </a:xfrm>
        </p:spPr>
        <p:txBody>
          <a:bodyPr>
            <a:normAutofit/>
          </a:bodyPr>
          <a:lstStyle/>
          <a:p>
            <a:r>
              <a:rPr lang="en-US"/>
              <a:t>VD:</a:t>
            </a:r>
            <a:endParaRPr lang="en-US">
              <a:cs typeface="Courier New" panose="02070309020205020404" pitchFamily="49" charset="0"/>
            </a:endParaRP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64</a:t>
            </a:fld>
            <a:endParaRPr lang="en-US"/>
          </a:p>
        </p:txBody>
      </p:sp>
      <p:pic>
        <p:nvPicPr>
          <p:cNvPr id="4" name="Picture 3">
            <a:extLst>
              <a:ext uri="{FF2B5EF4-FFF2-40B4-BE49-F238E27FC236}">
                <a16:creationId xmlns:a16="http://schemas.microsoft.com/office/drawing/2014/main" id="{C1C4AB2E-1D02-43DF-A8B8-EAFE12455B40}"/>
              </a:ext>
            </a:extLst>
          </p:cNvPr>
          <p:cNvPicPr>
            <a:picLocks noChangeAspect="1"/>
          </p:cNvPicPr>
          <p:nvPr/>
        </p:nvPicPr>
        <p:blipFill>
          <a:blip r:embed="rId2"/>
          <a:stretch>
            <a:fillRect/>
          </a:stretch>
        </p:blipFill>
        <p:spPr>
          <a:xfrm>
            <a:off x="2222867" y="1873187"/>
            <a:ext cx="4409248" cy="2200623"/>
          </a:xfrm>
          <a:prstGeom prst="rect">
            <a:avLst/>
          </a:prstGeom>
        </p:spPr>
      </p:pic>
      <p:pic>
        <p:nvPicPr>
          <p:cNvPr id="8" name="Picture 7">
            <a:extLst>
              <a:ext uri="{FF2B5EF4-FFF2-40B4-BE49-F238E27FC236}">
                <a16:creationId xmlns:a16="http://schemas.microsoft.com/office/drawing/2014/main" id="{8647A7B7-2A12-403A-A6DD-7CA205554213}"/>
              </a:ext>
            </a:extLst>
          </p:cNvPr>
          <p:cNvPicPr>
            <a:picLocks noChangeAspect="1"/>
          </p:cNvPicPr>
          <p:nvPr/>
        </p:nvPicPr>
        <p:blipFill>
          <a:blip r:embed="rId3"/>
          <a:stretch>
            <a:fillRect/>
          </a:stretch>
        </p:blipFill>
        <p:spPr>
          <a:xfrm>
            <a:off x="6858491" y="1873187"/>
            <a:ext cx="4265123" cy="2818631"/>
          </a:xfrm>
          <a:prstGeom prst="rect">
            <a:avLst/>
          </a:prstGeom>
        </p:spPr>
      </p:pic>
      <p:pic>
        <p:nvPicPr>
          <p:cNvPr id="10" name="Picture 9" descr="Graphical user interface, text&#10;&#10;Description automatically generated">
            <a:extLst>
              <a:ext uri="{FF2B5EF4-FFF2-40B4-BE49-F238E27FC236}">
                <a16:creationId xmlns:a16="http://schemas.microsoft.com/office/drawing/2014/main" id="{063C9AB8-CA13-4629-AA9B-A7F81F0587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3460" y="4194397"/>
            <a:ext cx="1839170" cy="1707439"/>
          </a:xfrm>
          <a:prstGeom prst="rect">
            <a:avLst/>
          </a:prstGeom>
        </p:spPr>
      </p:pic>
    </p:spTree>
    <p:extLst>
      <p:ext uri="{BB962C8B-B14F-4D97-AF65-F5344CB8AC3E}">
        <p14:creationId xmlns:p14="http://schemas.microsoft.com/office/powerpoint/2010/main" val="4140890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11. Content projection: ng-content</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Khi thiết kế giao diện của một component, ta cần biết trước phần khung giao diện, element nào đặt ở đâu, v.v... Vậy trường hợp chưa biết trước hoặc mới chỉ xác định được phần khung cơ bản nhất thì phải làm sao?</a:t>
            </a:r>
            <a:br>
              <a:rPr lang="en-US">
                <a:cs typeface="Courier New" panose="02070309020205020404" pitchFamily="49" charset="0"/>
              </a:rPr>
            </a:br>
            <a:r>
              <a:rPr lang="en-US">
                <a:cs typeface="Courier New" panose="02070309020205020404" pitchFamily="49" charset="0"/>
              </a:rPr>
              <a:t>=&gt; Content projection</a:t>
            </a:r>
          </a:p>
          <a:p>
            <a:r>
              <a:rPr lang="en-US">
                <a:cs typeface="Courier New" panose="02070309020205020404" pitchFamily="49" charset="0"/>
              </a:rPr>
              <a:t>Là một cơ chế nhúng HTML (chưa biết trước) vào các component</a:t>
            </a:r>
          </a:p>
          <a:p>
            <a:r>
              <a:rPr lang="en-US">
                <a:cs typeface="Courier New" panose="02070309020205020404" pitchFamily="49" charset="0"/>
              </a:rPr>
              <a:t>Syntax:</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65</a:t>
            </a:fld>
            <a:endParaRPr lang="en-US"/>
          </a:p>
        </p:txBody>
      </p:sp>
      <p:pic>
        <p:nvPicPr>
          <p:cNvPr id="4" name="Picture 3">
            <a:extLst>
              <a:ext uri="{FF2B5EF4-FFF2-40B4-BE49-F238E27FC236}">
                <a16:creationId xmlns:a16="http://schemas.microsoft.com/office/drawing/2014/main" id="{1112420D-4186-43AD-A35E-8A6BE55A0D95}"/>
              </a:ext>
            </a:extLst>
          </p:cNvPr>
          <p:cNvPicPr>
            <a:picLocks noChangeAspect="1"/>
          </p:cNvPicPr>
          <p:nvPr/>
        </p:nvPicPr>
        <p:blipFill>
          <a:blip r:embed="rId2"/>
          <a:stretch>
            <a:fillRect/>
          </a:stretch>
        </p:blipFill>
        <p:spPr>
          <a:xfrm>
            <a:off x="2720175" y="4498194"/>
            <a:ext cx="2362530" cy="1171739"/>
          </a:xfrm>
          <a:prstGeom prst="rect">
            <a:avLst/>
          </a:prstGeom>
        </p:spPr>
      </p:pic>
      <p:sp>
        <p:nvSpPr>
          <p:cNvPr id="7" name="TextBox 6">
            <a:extLst>
              <a:ext uri="{FF2B5EF4-FFF2-40B4-BE49-F238E27FC236}">
                <a16:creationId xmlns:a16="http://schemas.microsoft.com/office/drawing/2014/main" id="{F44D27DA-668B-412E-A33F-BAEA67FB1784}"/>
              </a:ext>
            </a:extLst>
          </p:cNvPr>
          <p:cNvSpPr txBox="1"/>
          <p:nvPr/>
        </p:nvSpPr>
        <p:spPr>
          <a:xfrm>
            <a:off x="5330952" y="4846320"/>
            <a:ext cx="4480560" cy="369332"/>
          </a:xfrm>
          <a:prstGeom prst="rect">
            <a:avLst/>
          </a:prstGeom>
          <a:noFill/>
        </p:spPr>
        <p:txBody>
          <a:bodyPr wrap="square" rtlCol="0">
            <a:spAutoFit/>
          </a:bodyPr>
          <a:lstStyle/>
          <a:p>
            <a:r>
              <a:rPr lang="en-US" b="1"/>
              <a:t>(Single-slot content projection)</a:t>
            </a:r>
          </a:p>
        </p:txBody>
      </p:sp>
    </p:spTree>
    <p:extLst>
      <p:ext uri="{BB962C8B-B14F-4D97-AF65-F5344CB8AC3E}">
        <p14:creationId xmlns:p14="http://schemas.microsoft.com/office/powerpoint/2010/main" val="1000098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11. Content projection: ng-content</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VD:</a:t>
            </a:r>
            <a:br>
              <a:rPr lang="en-US">
                <a:cs typeface="Courier New" panose="02070309020205020404" pitchFamily="49" charset="0"/>
              </a:rPr>
            </a:br>
            <a:br>
              <a:rPr lang="en-US">
                <a:cs typeface="Courier New" panose="02070309020205020404" pitchFamily="49" charset="0"/>
              </a:rPr>
            </a:br>
            <a:br>
              <a:rPr lang="en-US">
                <a:cs typeface="Courier New" panose="02070309020205020404" pitchFamily="49" charset="0"/>
              </a:rPr>
            </a:br>
            <a:br>
              <a:rPr lang="en-US">
                <a:cs typeface="Courier New" panose="02070309020205020404" pitchFamily="49" charset="0"/>
              </a:rPr>
            </a:br>
            <a:endParaRPr lang="en-US">
              <a:cs typeface="Courier New" panose="02070309020205020404" pitchFamily="49" charset="0"/>
            </a:endParaRPr>
          </a:p>
          <a:p>
            <a:r>
              <a:rPr lang="en-US">
                <a:cs typeface="Courier New" panose="02070309020205020404" pitchFamily="49" charset="0"/>
              </a:rPr>
              <a:t>Nếu khai báo nhiều &lt;ng-content&gt; trong một template, HTML sẽ render vào &lt;ng-content&gt; cuối cùng.</a:t>
            </a:r>
            <a:br>
              <a:rPr lang="en-US">
                <a:cs typeface="Courier New" panose="02070309020205020404" pitchFamily="49" charset="0"/>
              </a:rPr>
            </a:br>
            <a:br>
              <a:rPr lang="en-US">
                <a:cs typeface="Courier New" panose="02070309020205020404" pitchFamily="49" charset="0"/>
              </a:rPr>
            </a:br>
            <a:br>
              <a:rPr lang="en-US">
                <a:cs typeface="Courier New" panose="02070309020205020404" pitchFamily="49" charset="0"/>
              </a:rPr>
            </a:br>
            <a:endParaRPr lang="en-US">
              <a:cs typeface="Courier New" panose="02070309020205020404" pitchFamily="49" charset="0"/>
            </a:endParaRP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66</a:t>
            </a:fld>
            <a:endParaRPr lang="en-US"/>
          </a:p>
        </p:txBody>
      </p:sp>
      <p:pic>
        <p:nvPicPr>
          <p:cNvPr id="4" name="Picture 3">
            <a:extLst>
              <a:ext uri="{FF2B5EF4-FFF2-40B4-BE49-F238E27FC236}">
                <a16:creationId xmlns:a16="http://schemas.microsoft.com/office/drawing/2014/main" id="{08C60BC0-925D-43A3-9923-EC4FD6BD3E2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887616" y="1701528"/>
            <a:ext cx="2467319" cy="1225648"/>
          </a:xfrm>
          <a:prstGeom prst="rect">
            <a:avLst/>
          </a:prstGeom>
        </p:spPr>
      </p:pic>
      <p:pic>
        <p:nvPicPr>
          <p:cNvPr id="8" name="Picture 7">
            <a:extLst>
              <a:ext uri="{FF2B5EF4-FFF2-40B4-BE49-F238E27FC236}">
                <a16:creationId xmlns:a16="http://schemas.microsoft.com/office/drawing/2014/main" id="{0A889582-62C9-4342-B8E5-B945FE8FC5B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13728" y="1701528"/>
            <a:ext cx="3526103" cy="978610"/>
          </a:xfrm>
          <a:prstGeom prst="rect">
            <a:avLst/>
          </a:prstGeom>
        </p:spPr>
      </p:pic>
      <p:pic>
        <p:nvPicPr>
          <p:cNvPr id="7" name="Picture 6">
            <a:extLst>
              <a:ext uri="{FF2B5EF4-FFF2-40B4-BE49-F238E27FC236}">
                <a16:creationId xmlns:a16="http://schemas.microsoft.com/office/drawing/2014/main" id="{2592A1EC-7513-49A1-8671-191CC0B2B128}"/>
              </a:ext>
            </a:extLst>
          </p:cNvPr>
          <p:cNvPicPr>
            <a:picLocks noChangeAspect="1"/>
          </p:cNvPicPr>
          <p:nvPr/>
        </p:nvPicPr>
        <p:blipFill>
          <a:blip r:embed="rId4"/>
          <a:stretch>
            <a:fillRect/>
          </a:stretch>
        </p:blipFill>
        <p:spPr>
          <a:xfrm>
            <a:off x="8532285" y="1701528"/>
            <a:ext cx="2543530" cy="647790"/>
          </a:xfrm>
          <a:prstGeom prst="rect">
            <a:avLst/>
          </a:prstGeom>
        </p:spPr>
      </p:pic>
      <p:pic>
        <p:nvPicPr>
          <p:cNvPr id="11" name="Picture 10">
            <a:extLst>
              <a:ext uri="{FF2B5EF4-FFF2-40B4-BE49-F238E27FC236}">
                <a16:creationId xmlns:a16="http://schemas.microsoft.com/office/drawing/2014/main" id="{CC54925D-3788-46B5-92E7-8496517032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528144" y="4709869"/>
            <a:ext cx="4359472" cy="1695350"/>
          </a:xfrm>
          <a:prstGeom prst="rect">
            <a:avLst/>
          </a:prstGeom>
        </p:spPr>
      </p:pic>
      <p:pic>
        <p:nvPicPr>
          <p:cNvPr id="15" name="Picture 14">
            <a:extLst>
              <a:ext uri="{FF2B5EF4-FFF2-40B4-BE49-F238E27FC236}">
                <a16:creationId xmlns:a16="http://schemas.microsoft.com/office/drawing/2014/main" id="{CC3CFA23-659A-4061-B813-F1661E2D0D13}"/>
              </a:ext>
            </a:extLst>
          </p:cNvPr>
          <p:cNvPicPr>
            <a:picLocks noChangeAspect="1"/>
          </p:cNvPicPr>
          <p:nvPr/>
        </p:nvPicPr>
        <p:blipFill>
          <a:blip r:embed="rId6"/>
          <a:stretch>
            <a:fillRect/>
          </a:stretch>
        </p:blipFill>
        <p:spPr>
          <a:xfrm>
            <a:off x="6304386" y="5038359"/>
            <a:ext cx="2505425" cy="1038370"/>
          </a:xfrm>
          <a:prstGeom prst="rect">
            <a:avLst/>
          </a:prstGeom>
        </p:spPr>
      </p:pic>
    </p:spTree>
    <p:extLst>
      <p:ext uri="{BB962C8B-B14F-4D97-AF65-F5344CB8AC3E}">
        <p14:creationId xmlns:p14="http://schemas.microsoft.com/office/powerpoint/2010/main" val="339005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11. Content projection: ng-content</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Để giải quyết vấn đề &lt;ng-content&gt; tự động render vào thẻ cuối cùng, ta có </a:t>
            </a:r>
            <a:r>
              <a:rPr lang="en-US" b="1">
                <a:cs typeface="Courier New" panose="02070309020205020404" pitchFamily="49" charset="0"/>
              </a:rPr>
              <a:t>Multi-slot content projection</a:t>
            </a:r>
            <a:r>
              <a:rPr lang="en-US">
                <a:cs typeface="Courier New" panose="02070309020205020404" pitchFamily="49" charset="0"/>
              </a:rPr>
              <a:t>.</a:t>
            </a:r>
          </a:p>
          <a:p>
            <a:r>
              <a:rPr lang="en-US">
                <a:cs typeface="Courier New" panose="02070309020205020404" pitchFamily="49" charset="0"/>
              </a:rPr>
              <a:t>Syntax: </a:t>
            </a:r>
            <a:r>
              <a:rPr lang="en-US" sz="1800" b="1">
                <a:solidFill>
                  <a:schemeClr val="bg2">
                    <a:lumMod val="50000"/>
                  </a:schemeClr>
                </a:solidFill>
                <a:latin typeface="Courier New" panose="02070309020205020404" pitchFamily="49" charset="0"/>
                <a:cs typeface="Courier New" panose="02070309020205020404" pitchFamily="49" charset="0"/>
              </a:rPr>
              <a:t>&lt;ng-content select="[</a:t>
            </a:r>
            <a:r>
              <a:rPr lang="en-US" sz="1800" b="1">
                <a:solidFill>
                  <a:schemeClr val="tx1">
                    <a:lumMod val="60000"/>
                    <a:lumOff val="40000"/>
                  </a:schemeClr>
                </a:solidFill>
                <a:latin typeface="Courier New" panose="02070309020205020404" pitchFamily="49" charset="0"/>
                <a:cs typeface="Courier New" panose="02070309020205020404" pitchFamily="49" charset="0"/>
              </a:rPr>
              <a:t>&lt;selectorName&gt;</a:t>
            </a:r>
            <a:r>
              <a:rPr lang="en-US" sz="1800" b="1">
                <a:solidFill>
                  <a:schemeClr val="bg2">
                    <a:lumMod val="50000"/>
                  </a:schemeClr>
                </a:solidFill>
                <a:latin typeface="Courier New" panose="02070309020205020404" pitchFamily="49" charset="0"/>
                <a:cs typeface="Courier New" panose="02070309020205020404" pitchFamily="49" charset="0"/>
              </a:rPr>
              <a:t>]"&gt;&lt;/ng-content&gt;</a:t>
            </a:r>
            <a:br>
              <a:rPr lang="en-US" sz="1800" b="1">
                <a:solidFill>
                  <a:schemeClr val="bg2">
                    <a:lumMod val="50000"/>
                  </a:schemeClr>
                </a:solidFill>
                <a:latin typeface="Courier New" panose="02070309020205020404" pitchFamily="49" charset="0"/>
                <a:cs typeface="Courier New" panose="02070309020205020404" pitchFamily="49" charset="0"/>
              </a:rPr>
            </a:br>
            <a:r>
              <a:rPr lang="en-US">
                <a:cs typeface="Courier New" panose="02070309020205020404" pitchFamily="49" charset="0"/>
              </a:rPr>
              <a:t>Sử dụng:</a:t>
            </a:r>
            <a:br>
              <a:rPr lang="en-US">
                <a:cs typeface="Courier New" panose="02070309020205020404" pitchFamily="49" charset="0"/>
              </a:rPr>
            </a:br>
            <a:endParaRPr lang="en-US">
              <a:cs typeface="Courier New" panose="02070309020205020404" pitchFamily="49" charset="0"/>
            </a:endParaRPr>
          </a:p>
          <a:p>
            <a:r>
              <a:rPr lang="en-US">
                <a:cs typeface="Courier New" panose="02070309020205020404" pitchFamily="49" charset="0"/>
              </a:rPr>
              <a:t>VD:</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67</a:t>
            </a:fld>
            <a:endParaRPr lang="en-US"/>
          </a:p>
        </p:txBody>
      </p:sp>
      <p:sp>
        <p:nvSpPr>
          <p:cNvPr id="4" name="TextBox 3">
            <a:extLst>
              <a:ext uri="{FF2B5EF4-FFF2-40B4-BE49-F238E27FC236}">
                <a16:creationId xmlns:a16="http://schemas.microsoft.com/office/drawing/2014/main" id="{543FDDBF-55A2-44E9-A7B2-8A3ECC29DBDC}"/>
              </a:ext>
            </a:extLst>
          </p:cNvPr>
          <p:cNvSpPr txBox="1"/>
          <p:nvPr/>
        </p:nvSpPr>
        <p:spPr>
          <a:xfrm>
            <a:off x="2971800" y="3172968"/>
            <a:ext cx="6199632" cy="923330"/>
          </a:xfrm>
          <a:prstGeom prst="rect">
            <a:avLst/>
          </a:prstGeom>
          <a:noFill/>
        </p:spPr>
        <p:txBody>
          <a:bodyPr wrap="square" rtlCol="0">
            <a:spAutoFit/>
          </a:bodyPr>
          <a:lstStyle/>
          <a:p>
            <a:r>
              <a:rPr lang="en-US" b="0">
                <a:solidFill>
                  <a:schemeClr val="bg2">
                    <a:lumMod val="50000"/>
                  </a:schemeClr>
                </a:solidFill>
                <a:effectLst/>
                <a:latin typeface="Consolas" panose="020B0609020204030204" pitchFamily="49" charset="0"/>
              </a:rPr>
              <a:t>&lt;app-my-comp&gt;</a:t>
            </a:r>
          </a:p>
          <a:p>
            <a:r>
              <a:rPr lang="en-US" b="0">
                <a:solidFill>
                  <a:schemeClr val="bg2">
                    <a:lumMod val="50000"/>
                  </a:schemeClr>
                </a:solidFill>
                <a:effectLst/>
                <a:latin typeface="Consolas" panose="020B0609020204030204" pitchFamily="49" charset="0"/>
              </a:rPr>
              <a:t>  &lt;p </a:t>
            </a:r>
            <a:r>
              <a:rPr lang="en-US" b="0">
                <a:solidFill>
                  <a:schemeClr val="accent1"/>
                </a:solidFill>
                <a:effectLst/>
                <a:latin typeface="Consolas" panose="020B0609020204030204" pitchFamily="49" charset="0"/>
              </a:rPr>
              <a:t>&lt;</a:t>
            </a:r>
            <a:r>
              <a:rPr lang="en-US">
                <a:solidFill>
                  <a:schemeClr val="accent1"/>
                </a:solidFill>
                <a:cs typeface="Courier New" panose="02070309020205020404" pitchFamily="49" charset="0"/>
              </a:rPr>
              <a:t> selectorName</a:t>
            </a:r>
            <a:r>
              <a:rPr lang="en-US" b="0">
                <a:solidFill>
                  <a:schemeClr val="accent1"/>
                </a:solidFill>
                <a:effectLst/>
                <a:latin typeface="Consolas" panose="020B0609020204030204" pitchFamily="49" charset="0"/>
              </a:rPr>
              <a:t>&gt;</a:t>
            </a:r>
            <a:r>
              <a:rPr lang="en-US" b="0">
                <a:solidFill>
                  <a:schemeClr val="bg2">
                    <a:lumMod val="50000"/>
                  </a:schemeClr>
                </a:solidFill>
                <a:effectLst/>
                <a:latin typeface="Consolas" panose="020B0609020204030204" pitchFamily="49" charset="0"/>
              </a:rPr>
              <a:t>&gt;  </a:t>
            </a:r>
            <a:r>
              <a:rPr lang="en-US">
                <a:solidFill>
                  <a:srgbClr val="000000"/>
                </a:solidFill>
                <a:latin typeface="Consolas" panose="020B0609020204030204" pitchFamily="49" charset="0"/>
              </a:rPr>
              <a:t>HTML code... </a:t>
            </a:r>
            <a:r>
              <a:rPr lang="en-US" b="0">
                <a:solidFill>
                  <a:srgbClr val="000000"/>
                </a:solidFill>
                <a:effectLst/>
                <a:latin typeface="Consolas" panose="020B0609020204030204" pitchFamily="49" charset="0"/>
              </a:rPr>
              <a:t> </a:t>
            </a:r>
            <a:r>
              <a:rPr lang="en-US" b="0">
                <a:solidFill>
                  <a:schemeClr val="bg2">
                    <a:lumMod val="50000"/>
                  </a:schemeClr>
                </a:solidFill>
                <a:effectLst/>
                <a:latin typeface="Consolas" panose="020B0609020204030204" pitchFamily="49" charset="0"/>
              </a:rPr>
              <a:t>&lt;/p&gt;</a:t>
            </a:r>
          </a:p>
          <a:p>
            <a:r>
              <a:rPr lang="en-US" b="0">
                <a:solidFill>
                  <a:schemeClr val="bg2">
                    <a:lumMod val="50000"/>
                  </a:schemeClr>
                </a:solidFill>
                <a:effectLst/>
                <a:latin typeface="Consolas" panose="020B0609020204030204" pitchFamily="49" charset="0"/>
              </a:rPr>
              <a:t>&lt;/app-my-comp&gt;</a:t>
            </a:r>
            <a:endParaRPr lang="en-US">
              <a:solidFill>
                <a:schemeClr val="bg2">
                  <a:lumMod val="50000"/>
                </a:schemeClr>
              </a:solidFill>
            </a:endParaRPr>
          </a:p>
        </p:txBody>
      </p:sp>
      <p:pic>
        <p:nvPicPr>
          <p:cNvPr id="8" name="Picture 7">
            <a:extLst>
              <a:ext uri="{FF2B5EF4-FFF2-40B4-BE49-F238E27FC236}">
                <a16:creationId xmlns:a16="http://schemas.microsoft.com/office/drawing/2014/main" id="{D06EACD6-E695-4190-9951-55089FBE72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47975" y="4092629"/>
            <a:ext cx="3809782" cy="1505534"/>
          </a:xfrm>
          <a:prstGeom prst="rect">
            <a:avLst/>
          </a:prstGeom>
        </p:spPr>
      </p:pic>
      <p:pic>
        <p:nvPicPr>
          <p:cNvPr id="7" name="Picture 6">
            <a:extLst>
              <a:ext uri="{FF2B5EF4-FFF2-40B4-BE49-F238E27FC236}">
                <a16:creationId xmlns:a16="http://schemas.microsoft.com/office/drawing/2014/main" id="{453E1D49-E3F1-4E96-8C19-DBF433728DBA}"/>
              </a:ext>
            </a:extLst>
          </p:cNvPr>
          <p:cNvPicPr>
            <a:picLocks noChangeAspect="1"/>
          </p:cNvPicPr>
          <p:nvPr/>
        </p:nvPicPr>
        <p:blipFill>
          <a:blip r:embed="rId3"/>
          <a:stretch>
            <a:fillRect/>
          </a:stretch>
        </p:blipFill>
        <p:spPr>
          <a:xfrm>
            <a:off x="8890728" y="4379443"/>
            <a:ext cx="2467319" cy="1047896"/>
          </a:xfrm>
          <a:prstGeom prst="rect">
            <a:avLst/>
          </a:prstGeom>
        </p:spPr>
      </p:pic>
      <p:pic>
        <p:nvPicPr>
          <p:cNvPr id="11" name="Picture 10">
            <a:extLst>
              <a:ext uri="{FF2B5EF4-FFF2-40B4-BE49-F238E27FC236}">
                <a16:creationId xmlns:a16="http://schemas.microsoft.com/office/drawing/2014/main" id="{28638FCA-A620-45C1-861F-F20670916F11}"/>
              </a:ext>
            </a:extLst>
          </p:cNvPr>
          <p:cNvPicPr>
            <a:picLocks noChangeAspect="1"/>
          </p:cNvPicPr>
          <p:nvPr/>
        </p:nvPicPr>
        <p:blipFill>
          <a:blip r:embed="rId4"/>
          <a:stretch>
            <a:fillRect/>
          </a:stretch>
        </p:blipFill>
        <p:spPr>
          <a:xfrm>
            <a:off x="5937619" y="4092629"/>
            <a:ext cx="2764947" cy="1520327"/>
          </a:xfrm>
          <a:prstGeom prst="rect">
            <a:avLst/>
          </a:prstGeom>
        </p:spPr>
      </p:pic>
    </p:spTree>
    <p:extLst>
      <p:ext uri="{BB962C8B-B14F-4D97-AF65-F5344CB8AC3E}">
        <p14:creationId xmlns:p14="http://schemas.microsoft.com/office/powerpoint/2010/main" val="109110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12. Built-in Pipes</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800600"/>
          </a:xfrm>
        </p:spPr>
        <p:txBody>
          <a:bodyPr>
            <a:normAutofit/>
          </a:bodyPr>
          <a:lstStyle/>
          <a:p>
            <a:r>
              <a:rPr lang="en-US">
                <a:cs typeface="Courier New" panose="02070309020205020404" pitchFamily="49" charset="0"/>
              </a:rPr>
              <a:t>Như một “đường ống” với chức năng biến đổi dữ liệu, ví dụ chuyển đội định dạng ngày tháng, tiền tệ, v.v...</a:t>
            </a:r>
          </a:p>
          <a:p>
            <a:r>
              <a:rPr lang="en-US">
                <a:cs typeface="Courier New" panose="02070309020205020404" pitchFamily="49" charset="0"/>
              </a:rPr>
              <a:t>Syntax: (dùng ở template HTML) </a:t>
            </a:r>
            <a:r>
              <a:rPr lang="en-US" sz="2000" b="1">
                <a:solidFill>
                  <a:schemeClr val="bg2">
                    <a:lumMod val="50000"/>
                  </a:schemeClr>
                </a:solidFill>
                <a:latin typeface="Courier New" panose="02070309020205020404" pitchFamily="49" charset="0"/>
                <a:cs typeface="Courier New" panose="02070309020205020404" pitchFamily="49" charset="0"/>
              </a:rPr>
              <a:t>{{ </a:t>
            </a:r>
            <a:r>
              <a:rPr lang="en-US" sz="2000" b="1">
                <a:solidFill>
                  <a:schemeClr val="tx1">
                    <a:lumMod val="60000"/>
                    <a:lumOff val="40000"/>
                  </a:schemeClr>
                </a:solidFill>
                <a:latin typeface="Courier New" panose="02070309020205020404" pitchFamily="49" charset="0"/>
                <a:cs typeface="Courier New" panose="02070309020205020404" pitchFamily="49" charset="0"/>
              </a:rPr>
              <a:t>&lt;value&gt;</a:t>
            </a:r>
            <a:r>
              <a:rPr lang="en-US" sz="2000" b="1">
                <a:solidFill>
                  <a:schemeClr val="bg2">
                    <a:lumMod val="50000"/>
                  </a:schemeClr>
                </a:solidFill>
                <a:latin typeface="Courier New" panose="02070309020205020404" pitchFamily="49" charset="0"/>
                <a:cs typeface="Courier New" panose="02070309020205020404" pitchFamily="49" charset="0"/>
              </a:rPr>
              <a:t> | </a:t>
            </a:r>
            <a:r>
              <a:rPr lang="en-US" sz="2000" b="1">
                <a:solidFill>
                  <a:schemeClr val="tx1">
                    <a:lumMod val="60000"/>
                    <a:lumOff val="40000"/>
                  </a:schemeClr>
                </a:solidFill>
                <a:latin typeface="Courier New" panose="02070309020205020404" pitchFamily="49" charset="0"/>
                <a:cs typeface="Courier New" panose="02070309020205020404" pitchFamily="49" charset="0"/>
              </a:rPr>
              <a:t>&lt;pipe&gt; </a:t>
            </a:r>
            <a:r>
              <a:rPr lang="en-US" sz="2000" b="1">
                <a:solidFill>
                  <a:schemeClr val="bg2">
                    <a:lumMod val="50000"/>
                  </a:schemeClr>
                </a:solidFill>
                <a:latin typeface="Courier New" panose="02070309020205020404" pitchFamily="49" charset="0"/>
                <a:cs typeface="Courier New" panose="02070309020205020404" pitchFamily="49" charset="0"/>
              </a:rPr>
              <a:t>}}</a:t>
            </a:r>
            <a:endParaRPr lang="en-US" b="1">
              <a:solidFill>
                <a:schemeClr val="bg2">
                  <a:lumMod val="50000"/>
                </a:schemeClr>
              </a:solidFill>
              <a:latin typeface="Courier New" panose="02070309020205020404" pitchFamily="49" charset="0"/>
              <a:cs typeface="Courier New" panose="02070309020205020404" pitchFamily="49" charset="0"/>
            </a:endParaRPr>
          </a:p>
          <a:p>
            <a:r>
              <a:rPr lang="en-US">
                <a:cs typeface="Courier New" panose="02070309020205020404" pitchFamily="49" charset="0"/>
              </a:rPr>
              <a:t>Một số Built-in Pipes thường dùng:</a:t>
            </a:r>
          </a:p>
          <a:p>
            <a:pPr lvl="1">
              <a:buFont typeface="Wingdings" panose="05000000000000000000" pitchFamily="2" charset="2"/>
              <a:buChar char="§"/>
            </a:pPr>
            <a:r>
              <a:rPr lang="en-US">
                <a:cs typeface="Courier New" panose="02070309020205020404" pitchFamily="49" charset="0"/>
                <a:hlinkClick r:id="rId2"/>
              </a:rPr>
              <a:t>DatePipe</a:t>
            </a:r>
            <a:r>
              <a:rPr lang="en-US">
                <a:cs typeface="Courier New" panose="02070309020205020404" pitchFamily="49" charset="0"/>
              </a:rPr>
              <a:t>: Định dạng ngày</a:t>
            </a:r>
          </a:p>
          <a:p>
            <a:pPr lvl="1">
              <a:buFont typeface="Wingdings" panose="05000000000000000000" pitchFamily="2" charset="2"/>
              <a:buChar char="§"/>
            </a:pPr>
            <a:r>
              <a:rPr lang="en-US">
                <a:cs typeface="Courier New" panose="02070309020205020404" pitchFamily="49" charset="0"/>
                <a:hlinkClick r:id="rId3"/>
              </a:rPr>
              <a:t>TitleCasePipe</a:t>
            </a:r>
            <a:r>
              <a:rPr lang="en-US">
                <a:cs typeface="Courier New" panose="02070309020205020404" pitchFamily="49" charset="0"/>
              </a:rPr>
              <a:t>: Đổi văn bản thành viết hoa đầu mỗi từ</a:t>
            </a:r>
          </a:p>
          <a:p>
            <a:pPr lvl="1">
              <a:buFont typeface="Wingdings" panose="05000000000000000000" pitchFamily="2" charset="2"/>
              <a:buChar char="§"/>
            </a:pPr>
            <a:r>
              <a:rPr lang="en-US">
                <a:cs typeface="Courier New" panose="02070309020205020404" pitchFamily="49" charset="0"/>
                <a:hlinkClick r:id="rId4"/>
              </a:rPr>
              <a:t>SlicePipe</a:t>
            </a:r>
            <a:r>
              <a:rPr lang="en-US">
                <a:cs typeface="Courier New" panose="02070309020205020404" pitchFamily="49" charset="0"/>
              </a:rPr>
              <a:t>: Cắt bớt văn bản</a:t>
            </a:r>
          </a:p>
          <a:p>
            <a:pPr lvl="1">
              <a:buFont typeface="Wingdings" panose="05000000000000000000" pitchFamily="2" charset="2"/>
              <a:buChar char="§"/>
            </a:pPr>
            <a:r>
              <a:rPr lang="en-US">
                <a:cs typeface="Courier New" panose="02070309020205020404" pitchFamily="49" charset="0"/>
                <a:hlinkClick r:id="rId5"/>
              </a:rPr>
              <a:t>DecimalPipe</a:t>
            </a:r>
            <a:r>
              <a:rPr lang="en-US">
                <a:cs typeface="Courier New" panose="02070309020205020404" pitchFamily="49" charset="0"/>
              </a:rPr>
              <a:t>: Định dạng số</a:t>
            </a:r>
          </a:p>
          <a:p>
            <a:pPr lvl="1">
              <a:buFont typeface="Wingdings" panose="05000000000000000000" pitchFamily="2" charset="2"/>
              <a:buChar char="§"/>
            </a:pPr>
            <a:r>
              <a:rPr lang="en-US">
                <a:cs typeface="Courier New" panose="02070309020205020404" pitchFamily="49" charset="0"/>
                <a:hlinkClick r:id="rId6"/>
              </a:rPr>
              <a:t>AsyncPipe</a:t>
            </a:r>
            <a:r>
              <a:rPr lang="en-US">
                <a:cs typeface="Courier New" panose="02070309020205020404" pitchFamily="49" charset="0"/>
              </a:rPr>
              <a:t>: Lấy dữ liệu bất đồng bộ ở dạng Observable hoặc Promise</a:t>
            </a:r>
          </a:p>
          <a:p>
            <a:pPr lvl="1">
              <a:buFont typeface="Wingdings" panose="05000000000000000000" pitchFamily="2" charset="2"/>
              <a:buChar char="§"/>
            </a:pPr>
            <a:r>
              <a:rPr lang="en-US">
                <a:cs typeface="Courier New" panose="02070309020205020404" pitchFamily="49" charset="0"/>
              </a:rPr>
              <a:t>Xem thêm các pipes khác </a:t>
            </a:r>
            <a:r>
              <a:rPr lang="en-US">
                <a:cs typeface="Courier New" panose="02070309020205020404" pitchFamily="49" charset="0"/>
                <a:hlinkClick r:id="rId7"/>
              </a:rPr>
              <a:t>tại đây</a:t>
            </a:r>
            <a:r>
              <a:rPr lang="en-US">
                <a:cs typeface="Courier New" panose="02070309020205020404" pitchFamily="49" charset="0"/>
              </a:rPr>
              <a:t>.</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68</a:t>
            </a:fld>
            <a:endParaRPr lang="en-US"/>
          </a:p>
        </p:txBody>
      </p:sp>
    </p:spTree>
    <p:extLst>
      <p:ext uri="{BB962C8B-B14F-4D97-AF65-F5344CB8AC3E}">
        <p14:creationId xmlns:p14="http://schemas.microsoft.com/office/powerpoint/2010/main" val="2998838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12. Built-in Pipes</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800600"/>
          </a:xfrm>
        </p:spPr>
        <p:txBody>
          <a:bodyPr>
            <a:normAutofit/>
          </a:bodyPr>
          <a:lstStyle/>
          <a:p>
            <a:r>
              <a:rPr lang="en-US">
                <a:cs typeface="Courier New" panose="02070309020205020404" pitchFamily="49" charset="0"/>
              </a:rPr>
              <a:t>VD:</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69</a:t>
            </a:fld>
            <a:endParaRPr lang="en-US"/>
          </a:p>
        </p:txBody>
      </p:sp>
      <p:pic>
        <p:nvPicPr>
          <p:cNvPr id="4" name="Picture 3">
            <a:extLst>
              <a:ext uri="{FF2B5EF4-FFF2-40B4-BE49-F238E27FC236}">
                <a16:creationId xmlns:a16="http://schemas.microsoft.com/office/drawing/2014/main" id="{670F2C51-9463-4C3F-882F-CDCC14ED2AB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92086" y="2538187"/>
            <a:ext cx="4385522" cy="3229426"/>
          </a:xfrm>
          <a:prstGeom prst="rect">
            <a:avLst/>
          </a:prstGeom>
        </p:spPr>
      </p:pic>
      <p:pic>
        <p:nvPicPr>
          <p:cNvPr id="8" name="Picture 7">
            <a:extLst>
              <a:ext uri="{FF2B5EF4-FFF2-40B4-BE49-F238E27FC236}">
                <a16:creationId xmlns:a16="http://schemas.microsoft.com/office/drawing/2014/main" id="{B3B08226-5792-4618-B665-160E761BC5E9}"/>
              </a:ext>
            </a:extLst>
          </p:cNvPr>
          <p:cNvPicPr>
            <a:picLocks noChangeAspect="1"/>
          </p:cNvPicPr>
          <p:nvPr/>
        </p:nvPicPr>
        <p:blipFill>
          <a:blip r:embed="rId3"/>
          <a:stretch>
            <a:fillRect/>
          </a:stretch>
        </p:blipFill>
        <p:spPr>
          <a:xfrm>
            <a:off x="6529794" y="2981161"/>
            <a:ext cx="2172003" cy="2343477"/>
          </a:xfrm>
          <a:prstGeom prst="rect">
            <a:avLst/>
          </a:prstGeom>
        </p:spPr>
      </p:pic>
    </p:spTree>
    <p:extLst>
      <p:ext uri="{BB962C8B-B14F-4D97-AF65-F5344CB8AC3E}">
        <p14:creationId xmlns:p14="http://schemas.microsoft.com/office/powerpoint/2010/main" val="193047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65212" y="689680"/>
            <a:ext cx="10058402" cy="647700"/>
          </a:xfrm>
        </p:spPr>
        <p:txBody>
          <a:bodyPr/>
          <a:lstStyle/>
          <a:p>
            <a:r>
              <a:rPr lang="en-US">
                <a:latin typeface="UTM Essendine Caps" panose="02040603050506020204" pitchFamily="18" charset="0"/>
              </a:rPr>
              <a:t>2. Kỹ năng</a:t>
            </a:r>
            <a:endParaRPr>
              <a:latin typeface="UTM Essendine Caps" panose="02040603050506020204" pitchFamily="18" charset="0"/>
            </a:endParaRPr>
          </a:p>
        </p:txBody>
      </p:sp>
      <p:sp>
        <p:nvSpPr>
          <p:cNvPr id="14" name="Content Placeholder 13"/>
          <p:cNvSpPr>
            <a:spLocks noGrp="1"/>
          </p:cNvSpPr>
          <p:nvPr>
            <p:ph idx="1"/>
          </p:nvPr>
        </p:nvSpPr>
        <p:spPr>
          <a:xfrm>
            <a:off x="1065214" y="1612635"/>
            <a:ext cx="10058400" cy="4229100"/>
          </a:xfrm>
        </p:spPr>
        <p:txBody>
          <a:bodyPr>
            <a:normAutofit/>
          </a:bodyPr>
          <a:lstStyle/>
          <a:p>
            <a:r>
              <a:rPr lang="en-US">
                <a:latin typeface="SVN-Segoe Print" panose="020B0606040200020203" pitchFamily="34" charset="0"/>
              </a:rPr>
              <a:t>Giải quyết vấn đề</a:t>
            </a:r>
          </a:p>
          <a:p>
            <a:r>
              <a:rPr lang="en-US">
                <a:latin typeface="SVN-Segoe Print" panose="020B0606040200020203" pitchFamily="34" charset="0"/>
              </a:rPr>
              <a:t>Ghi nhớ / Ghi chú các vấn đề đã giải quyết</a:t>
            </a:r>
          </a:p>
          <a:p>
            <a:r>
              <a:rPr lang="en-US">
                <a:latin typeface="SVN-Segoe Print" panose="020B0606040200020203" pitchFamily="34" charset="0"/>
              </a:rPr>
              <a:t>Kỹ năng tìm kiếm</a:t>
            </a:r>
          </a:p>
          <a:p>
            <a:r>
              <a:rPr lang="en-US">
                <a:latin typeface="SVN-Segoe Print" panose="020B0606040200020203" pitchFamily="34" charset="0"/>
              </a:rPr>
              <a:t>Debug bằng trình duyệt</a:t>
            </a:r>
          </a:p>
          <a:p>
            <a:r>
              <a:rPr lang="en-US">
                <a:latin typeface="SVN-Segoe Print" panose="020B0606040200020203" pitchFamily="34" charset="0"/>
              </a:rPr>
              <a:t>Tối ưu code</a:t>
            </a:r>
          </a:p>
        </p:txBody>
      </p:sp>
      <p:sp>
        <p:nvSpPr>
          <p:cNvPr id="4" name="Slide Number Placeholder 3">
            <a:extLst>
              <a:ext uri="{FF2B5EF4-FFF2-40B4-BE49-F238E27FC236}">
                <a16:creationId xmlns:a16="http://schemas.microsoft.com/office/drawing/2014/main" id="{74F3727A-52B9-4B89-814F-233DC8E2A734}"/>
              </a:ext>
            </a:extLst>
          </p:cNvPr>
          <p:cNvSpPr>
            <a:spLocks noGrp="1"/>
          </p:cNvSpPr>
          <p:nvPr>
            <p:ph type="sldNum" sz="quarter" idx="12"/>
          </p:nvPr>
        </p:nvSpPr>
        <p:spPr/>
        <p:txBody>
          <a:bodyPr/>
          <a:lstStyle/>
          <a:p>
            <a:fld id="{022B156B-59AE-415F-B24B-8756D48BB977}" type="slidenum">
              <a:rPr lang="en-US" smtClean="0"/>
              <a:pPr/>
              <a:t>7</a:t>
            </a:fld>
            <a:endParaRPr lang="en-US" dirty="0"/>
          </a:p>
        </p:txBody>
      </p:sp>
    </p:spTree>
    <p:extLst>
      <p:ext uri="{BB962C8B-B14F-4D97-AF65-F5344CB8AC3E}">
        <p14:creationId xmlns:p14="http://schemas.microsoft.com/office/powerpoint/2010/main" val="73932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13. Custom Pipes</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Đây là phần nâng cao, xem thêm </a:t>
            </a:r>
            <a:r>
              <a:rPr lang="en-US">
                <a:cs typeface="Courier New" panose="02070309020205020404" pitchFamily="49" charset="0"/>
                <a:hlinkClick r:id="rId2"/>
              </a:rPr>
              <a:t>tại đây</a:t>
            </a:r>
            <a:r>
              <a:rPr lang="en-US">
                <a:cs typeface="Courier New" panose="02070309020205020404" pitchFamily="49" charset="0"/>
              </a:rPr>
              <a:t>.</a:t>
            </a:r>
          </a:p>
          <a:p>
            <a:r>
              <a:rPr lang="en-US">
                <a:cs typeface="Courier New" panose="02070309020205020404" pitchFamily="49" charset="0"/>
              </a:rPr>
              <a:t>Một số usecase:</a:t>
            </a:r>
          </a:p>
          <a:p>
            <a:pPr lvl="1">
              <a:buFont typeface="Wingdings" panose="05000000000000000000" pitchFamily="2" charset="2"/>
              <a:buChar char="§"/>
            </a:pPr>
            <a:r>
              <a:rPr lang="en-US">
                <a:cs typeface="Courier New" panose="02070309020205020404" pitchFamily="49" charset="0"/>
              </a:rPr>
              <a:t>Custom Pipes</a:t>
            </a:r>
            <a:r>
              <a:rPr lang="en-US"/>
              <a:t> định dạng lại tiền tệ dành riêng cho tiếng Việt</a:t>
            </a:r>
          </a:p>
          <a:p>
            <a:pPr lvl="1">
              <a:buFont typeface="Wingdings" panose="05000000000000000000" pitchFamily="2" charset="2"/>
              <a:buChar char="§"/>
            </a:pPr>
            <a:r>
              <a:rPr lang="en-US"/>
              <a:t>Custom </a:t>
            </a:r>
            <a:r>
              <a:rPr lang="en-US">
                <a:cs typeface="Courier New" panose="02070309020205020404" pitchFamily="49" charset="0"/>
              </a:rPr>
              <a:t>Pipes</a:t>
            </a:r>
            <a:r>
              <a:rPr lang="en-US"/>
              <a:t> xử lý sanitize các HTML/URL (sanitize xem mục 23)</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70</a:t>
            </a:fld>
            <a:endParaRPr lang="en-US"/>
          </a:p>
        </p:txBody>
      </p:sp>
    </p:spTree>
    <p:extLst>
      <p:ext uri="{BB962C8B-B14F-4D97-AF65-F5344CB8AC3E}">
        <p14:creationId xmlns:p14="http://schemas.microsoft.com/office/powerpoint/2010/main" val="1500078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13. Custom Pipes</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VD:</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71</a:t>
            </a:fld>
            <a:endParaRPr lang="en-US"/>
          </a:p>
        </p:txBody>
      </p:sp>
      <p:pic>
        <p:nvPicPr>
          <p:cNvPr id="8" name="Picture 7">
            <a:extLst>
              <a:ext uri="{FF2B5EF4-FFF2-40B4-BE49-F238E27FC236}">
                <a16:creationId xmlns:a16="http://schemas.microsoft.com/office/drawing/2014/main" id="{B6C8E4B7-9156-4123-ACC4-A3A522DE70BA}"/>
              </a:ext>
            </a:extLst>
          </p:cNvPr>
          <p:cNvPicPr>
            <a:picLocks noChangeAspect="1"/>
          </p:cNvPicPr>
          <p:nvPr/>
        </p:nvPicPr>
        <p:blipFill>
          <a:blip r:embed="rId2"/>
          <a:stretch>
            <a:fillRect/>
          </a:stretch>
        </p:blipFill>
        <p:spPr>
          <a:xfrm>
            <a:off x="1184833" y="2252001"/>
            <a:ext cx="4918672" cy="3592208"/>
          </a:xfrm>
          <a:prstGeom prst="rect">
            <a:avLst/>
          </a:prstGeom>
        </p:spPr>
      </p:pic>
      <p:pic>
        <p:nvPicPr>
          <p:cNvPr id="10" name="Picture 9">
            <a:extLst>
              <a:ext uri="{FF2B5EF4-FFF2-40B4-BE49-F238E27FC236}">
                <a16:creationId xmlns:a16="http://schemas.microsoft.com/office/drawing/2014/main" id="{6FAD1D61-ADB5-4A7A-8EDE-60D322A3B836}"/>
              </a:ext>
            </a:extLst>
          </p:cNvPr>
          <p:cNvPicPr>
            <a:picLocks noChangeAspect="1"/>
          </p:cNvPicPr>
          <p:nvPr/>
        </p:nvPicPr>
        <p:blipFill>
          <a:blip r:embed="rId3"/>
          <a:stretch>
            <a:fillRect/>
          </a:stretch>
        </p:blipFill>
        <p:spPr>
          <a:xfrm>
            <a:off x="6496041" y="2353840"/>
            <a:ext cx="3096057" cy="1228896"/>
          </a:xfrm>
          <a:prstGeom prst="rect">
            <a:avLst/>
          </a:prstGeom>
        </p:spPr>
      </p:pic>
      <p:pic>
        <p:nvPicPr>
          <p:cNvPr id="12" name="Picture 11">
            <a:extLst>
              <a:ext uri="{FF2B5EF4-FFF2-40B4-BE49-F238E27FC236}">
                <a16:creationId xmlns:a16="http://schemas.microsoft.com/office/drawing/2014/main" id="{4982C72F-93D3-4956-B8AB-F05B5BA63BB4}"/>
              </a:ext>
            </a:extLst>
          </p:cNvPr>
          <p:cNvPicPr>
            <a:picLocks noChangeAspect="1"/>
          </p:cNvPicPr>
          <p:nvPr/>
        </p:nvPicPr>
        <p:blipFill>
          <a:blip r:embed="rId4"/>
          <a:stretch>
            <a:fillRect/>
          </a:stretch>
        </p:blipFill>
        <p:spPr>
          <a:xfrm>
            <a:off x="7343884" y="4374850"/>
            <a:ext cx="1400370" cy="562053"/>
          </a:xfrm>
          <a:prstGeom prst="rect">
            <a:avLst/>
          </a:prstGeom>
        </p:spPr>
      </p:pic>
    </p:spTree>
    <p:extLst>
      <p:ext uri="{BB962C8B-B14F-4D97-AF65-F5344CB8AC3E}">
        <p14:creationId xmlns:p14="http://schemas.microsoft.com/office/powerpoint/2010/main" val="187845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14. RxJS [1]: Observable, pipe</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RxJS là một framework hỗ trợ về xử lý bất đồng bộ dành cho lập trình các phần mềm tương tác (reactive programming).</a:t>
            </a:r>
          </a:p>
          <a:p>
            <a:r>
              <a:rPr lang="en-US">
                <a:cs typeface="Courier New" panose="02070309020205020404" pitchFamily="49" charset="0"/>
              </a:rPr>
              <a:t>Một số khái niệm:</a:t>
            </a:r>
          </a:p>
          <a:p>
            <a:pPr lvl="1">
              <a:buFont typeface="Wingdings" panose="05000000000000000000" pitchFamily="2" charset="2"/>
              <a:buChar char="§"/>
            </a:pPr>
            <a:r>
              <a:rPr lang="en-US">
                <a:cs typeface="Courier New" panose="02070309020205020404" pitchFamily="49" charset="0"/>
              </a:rPr>
              <a:t>Pull system: Người nhận quyết định khi nào sẽ nhận data. Người gửi không biết khi nào sẽ gửi data.</a:t>
            </a:r>
            <a:br>
              <a:rPr lang="en-US">
                <a:cs typeface="Courier New" panose="02070309020205020404" pitchFamily="49" charset="0"/>
              </a:rPr>
            </a:br>
            <a:r>
              <a:rPr lang="en-US">
                <a:cs typeface="Courier New" panose="02070309020205020404" pitchFamily="49" charset="0"/>
              </a:rPr>
              <a:t>VD: Các function trong JS, chỉ return về data khi được gọi (function call)</a:t>
            </a:r>
          </a:p>
          <a:p>
            <a:pPr lvl="1">
              <a:buFont typeface="Wingdings" panose="05000000000000000000" pitchFamily="2" charset="2"/>
              <a:buChar char="§"/>
            </a:pPr>
            <a:r>
              <a:rPr lang="en-US">
                <a:cs typeface="Courier New" panose="02070309020205020404" pitchFamily="49" charset="0"/>
              </a:rPr>
              <a:t>Push system: Người gửi quyết định khi nào sẽ gửi data. Người nhận không biết khi nào sẽ nhận được data.</a:t>
            </a:r>
            <a:br>
              <a:rPr lang="en-US">
                <a:cs typeface="Courier New" panose="02070309020205020404" pitchFamily="49" charset="0"/>
              </a:rPr>
            </a:br>
            <a:r>
              <a:rPr lang="en-US">
                <a:cs typeface="Courier New" panose="02070309020205020404" pitchFamily="49" charset="0"/>
              </a:rPr>
              <a:t>VD: hàm fetch trong JS, khi có data trả về, hàm then mới được gọi, nhưng không biết khi nào mới có data.</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72</a:t>
            </a:fld>
            <a:endParaRPr lang="en-US"/>
          </a:p>
        </p:txBody>
      </p:sp>
    </p:spTree>
    <p:extLst>
      <p:ext uri="{BB962C8B-B14F-4D97-AF65-F5344CB8AC3E}">
        <p14:creationId xmlns:p14="http://schemas.microsoft.com/office/powerpoint/2010/main" val="35824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14. RxJS [1]: Observable, pipe</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Một số khái niệm:</a:t>
            </a:r>
          </a:p>
          <a:p>
            <a:pPr lvl="1">
              <a:buFont typeface="Wingdings" panose="05000000000000000000" pitchFamily="2" charset="2"/>
              <a:buChar char="§"/>
            </a:pPr>
            <a:r>
              <a:rPr lang="en-US">
                <a:cs typeface="Courier New" panose="02070309020205020404" pitchFamily="49" charset="0"/>
              </a:rPr>
              <a:t>Stream: Là một luồng dữ liệu.</a:t>
            </a:r>
            <a:br>
              <a:rPr lang="en-US">
                <a:cs typeface="Courier New" panose="02070309020205020404" pitchFamily="49" charset="0"/>
              </a:rPr>
            </a:br>
            <a:r>
              <a:rPr lang="en-US">
                <a:cs typeface="Courier New" panose="02070309020205020404" pitchFamily="49" charset="0"/>
              </a:rPr>
              <a:t>VD: luồng dữ liệu chat của 2 user</a:t>
            </a:r>
          </a:p>
          <a:p>
            <a:pPr lvl="1">
              <a:buFont typeface="Wingdings" panose="05000000000000000000" pitchFamily="2" charset="2"/>
              <a:buChar char="§"/>
            </a:pPr>
            <a:r>
              <a:rPr lang="en-US">
                <a:cs typeface="Courier New" panose="02070309020205020404" pitchFamily="49" charset="0"/>
              </a:rPr>
              <a:t>Observer: một object có 3 callback function xử lý dữ liệu: next, error, complete</a:t>
            </a:r>
          </a:p>
          <a:p>
            <a:pPr lvl="1">
              <a:buFont typeface="Wingdings" panose="05000000000000000000" pitchFamily="2" charset="2"/>
              <a:buChar char="§"/>
            </a:pPr>
            <a:r>
              <a:rPr lang="en-US">
                <a:cs typeface="Courier New" panose="02070309020205020404" pitchFamily="49" charset="0"/>
              </a:rPr>
              <a:t>Observables: là function trả về một Stream cho Observer xử lý.</a:t>
            </a:r>
          </a:p>
          <a:p>
            <a:pPr lvl="1">
              <a:buFont typeface="Wingdings" panose="05000000000000000000" pitchFamily="2" charset="2"/>
              <a:buChar char="§"/>
            </a:pPr>
            <a:r>
              <a:rPr lang="en-US">
                <a:cs typeface="Courier New" panose="02070309020205020404" pitchFamily="49" charset="0"/>
              </a:rPr>
              <a:t>Subscription: giữ kết nối Observer vào Stream, Observer sẽ luôn theo dõi dữ liệu mới nhất được trả về và xử lý nếu không được yêu cầu dừng lại.</a:t>
            </a:r>
          </a:p>
          <a:p>
            <a:pPr lvl="1">
              <a:buFont typeface="Wingdings" panose="05000000000000000000" pitchFamily="2" charset="2"/>
              <a:buChar char="§"/>
            </a:pPr>
            <a:r>
              <a:rPr lang="en-US">
                <a:cs typeface="Courier New" panose="02070309020205020404" pitchFamily="49" charset="0"/>
              </a:rPr>
              <a:t>Unsubscribe: ngắt kết nối giữa Observer và Stream.</a:t>
            </a:r>
          </a:p>
          <a:p>
            <a:pPr lvl="1">
              <a:buFont typeface="Wingdings" panose="05000000000000000000" pitchFamily="2" charset="2"/>
              <a:buChar char="§"/>
            </a:pPr>
            <a:r>
              <a:rPr lang="en-US">
                <a:cs typeface="Courier New" panose="02070309020205020404" pitchFamily="49" charset="0"/>
              </a:rPr>
              <a:t>Pipe: Tương tự với pipe của Angular, RxJS cũng có pipe riêng để xử lý dữ liệu trước khi trả về cho Observer xử lý, hoặc có thể handle Error tại đây.</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73</a:t>
            </a:fld>
            <a:endParaRPr lang="en-US"/>
          </a:p>
        </p:txBody>
      </p:sp>
    </p:spTree>
    <p:extLst>
      <p:ext uri="{BB962C8B-B14F-4D97-AF65-F5344CB8AC3E}">
        <p14:creationId xmlns:p14="http://schemas.microsoft.com/office/powerpoint/2010/main" val="2845437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15. HttpClient &amp; HTTP Request Method </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dirty="0"/>
              <a:t>HTTP Request Method </a:t>
            </a:r>
            <a:r>
              <a:rPr lang="en-US" dirty="0" err="1"/>
              <a:t>thường</a:t>
            </a:r>
            <a:r>
              <a:rPr lang="en-US" dirty="0"/>
              <a:t> </a:t>
            </a:r>
            <a:r>
              <a:rPr lang="en-US" dirty="0" err="1"/>
              <a:t>dùng</a:t>
            </a:r>
            <a:r>
              <a:rPr lang="en-US" dirty="0"/>
              <a:t>:</a:t>
            </a:r>
          </a:p>
          <a:p>
            <a:pPr lvl="1">
              <a:buFont typeface="Wingdings" panose="05000000000000000000" pitchFamily="2" charset="2"/>
              <a:buChar char="§"/>
            </a:pPr>
            <a:r>
              <a:rPr lang="en-US" dirty="0">
                <a:cs typeface="Courier New" panose="02070309020205020404" pitchFamily="49" charset="0"/>
              </a:rPr>
              <a:t>GET: </a:t>
            </a:r>
            <a:r>
              <a:rPr lang="en-US" dirty="0" err="1">
                <a:cs typeface="Courier New" panose="02070309020205020404" pitchFamily="49" charset="0"/>
              </a:rPr>
              <a:t>Đa</a:t>
            </a:r>
            <a:r>
              <a:rPr lang="en-US" dirty="0">
                <a:cs typeface="Courier New" panose="02070309020205020404" pitchFamily="49" charset="0"/>
              </a:rPr>
              <a:t> </a:t>
            </a:r>
            <a:r>
              <a:rPr lang="en-US" dirty="0" err="1">
                <a:cs typeface="Courier New" panose="02070309020205020404" pitchFamily="49" charset="0"/>
              </a:rPr>
              <a:t>số</a:t>
            </a:r>
            <a:r>
              <a:rPr lang="en-US" dirty="0">
                <a:cs typeface="Courier New" panose="02070309020205020404" pitchFamily="49" charset="0"/>
              </a:rPr>
              <a:t> </a:t>
            </a:r>
            <a:r>
              <a:rPr lang="en-US" dirty="0" err="1">
                <a:cs typeface="Courier New" panose="02070309020205020404" pitchFamily="49" charset="0"/>
              </a:rPr>
              <a:t>dùng</a:t>
            </a:r>
            <a:r>
              <a:rPr lang="en-US" dirty="0">
                <a:cs typeface="Courier New" panose="02070309020205020404" pitchFamily="49" charset="0"/>
              </a:rPr>
              <a:t> để </a:t>
            </a:r>
            <a:r>
              <a:rPr lang="en-US" dirty="0" err="1">
                <a:cs typeface="Courier New" panose="02070309020205020404" pitchFamily="49" charset="0"/>
              </a:rPr>
              <a:t>lấy</a:t>
            </a:r>
            <a:r>
              <a:rPr lang="en-US" dirty="0">
                <a:cs typeface="Courier New" panose="02070309020205020404" pitchFamily="49" charset="0"/>
              </a:rPr>
              <a:t> data </a:t>
            </a:r>
            <a:r>
              <a:rPr lang="en-US" dirty="0" err="1">
                <a:cs typeface="Courier New" panose="02070309020205020404" pitchFamily="49" charset="0"/>
              </a:rPr>
              <a:t>về</a:t>
            </a:r>
            <a:r>
              <a:rPr lang="en-US" dirty="0">
                <a:cs typeface="Courier New" panose="02070309020205020404" pitchFamily="49" charset="0"/>
              </a:rPr>
              <a:t>, </a:t>
            </a:r>
            <a:r>
              <a:rPr lang="en-US" dirty="0" err="1">
                <a:cs typeface="Courier New" panose="02070309020205020404" pitchFamily="49" charset="0"/>
              </a:rPr>
              <a:t>không</a:t>
            </a:r>
            <a:r>
              <a:rPr lang="en-US" dirty="0">
                <a:cs typeface="Courier New" panose="02070309020205020404" pitchFamily="49" charset="0"/>
              </a:rPr>
              <a:t> </a:t>
            </a:r>
            <a:r>
              <a:rPr lang="en-US" dirty="0" err="1">
                <a:cs typeface="Courier New" panose="02070309020205020404" pitchFamily="49" charset="0"/>
              </a:rPr>
              <a:t>thể</a:t>
            </a:r>
            <a:r>
              <a:rPr lang="en-US" dirty="0">
                <a:cs typeface="Courier New" panose="02070309020205020404" pitchFamily="49" charset="0"/>
              </a:rPr>
              <a:t> </a:t>
            </a:r>
            <a:r>
              <a:rPr lang="en-US" dirty="0" err="1">
                <a:cs typeface="Courier New" panose="02070309020205020404" pitchFamily="49" charset="0"/>
              </a:rPr>
              <a:t>gửi</a:t>
            </a:r>
            <a:r>
              <a:rPr lang="en-US" dirty="0">
                <a:cs typeface="Courier New" panose="02070309020205020404" pitchFamily="49" charset="0"/>
              </a:rPr>
              <a:t> </a:t>
            </a:r>
            <a:r>
              <a:rPr lang="en-US" dirty="0" err="1">
                <a:cs typeface="Courier New" panose="02070309020205020404" pitchFamily="49" charset="0"/>
              </a:rPr>
              <a:t>kèm</a:t>
            </a:r>
            <a:r>
              <a:rPr lang="en-US" dirty="0">
                <a:cs typeface="Courier New" panose="02070309020205020404" pitchFamily="49" charset="0"/>
              </a:rPr>
              <a:t> data</a:t>
            </a:r>
          </a:p>
          <a:p>
            <a:pPr lvl="1">
              <a:buFont typeface="Wingdings" panose="05000000000000000000" pitchFamily="2" charset="2"/>
              <a:buChar char="§"/>
            </a:pPr>
            <a:r>
              <a:rPr lang="en-US" dirty="0">
                <a:cs typeface="Courier New" panose="02070309020205020404" pitchFamily="49" charset="0"/>
              </a:rPr>
              <a:t>POST: </a:t>
            </a:r>
            <a:r>
              <a:rPr lang="en-US" dirty="0" err="1">
                <a:cs typeface="Courier New" panose="02070309020205020404" pitchFamily="49" charset="0"/>
              </a:rPr>
              <a:t>Đa</a:t>
            </a:r>
            <a:r>
              <a:rPr lang="en-US" dirty="0">
                <a:cs typeface="Courier New" panose="02070309020205020404" pitchFamily="49" charset="0"/>
              </a:rPr>
              <a:t> </a:t>
            </a:r>
            <a:r>
              <a:rPr lang="en-US" dirty="0" err="1">
                <a:cs typeface="Courier New" panose="02070309020205020404" pitchFamily="49" charset="0"/>
              </a:rPr>
              <a:t>số</a:t>
            </a:r>
            <a:r>
              <a:rPr lang="en-US" dirty="0">
                <a:cs typeface="Courier New" panose="02070309020205020404" pitchFamily="49" charset="0"/>
              </a:rPr>
              <a:t> để </a:t>
            </a:r>
            <a:r>
              <a:rPr lang="en-US" dirty="0" err="1">
                <a:cs typeface="Courier New" panose="02070309020205020404" pitchFamily="49" charset="0"/>
              </a:rPr>
              <a:t>gửi</a:t>
            </a:r>
            <a:r>
              <a:rPr lang="en-US" dirty="0">
                <a:cs typeface="Courier New" panose="02070309020205020404" pitchFamily="49" charset="0"/>
              </a:rPr>
              <a:t> data </a:t>
            </a:r>
            <a:r>
              <a:rPr lang="en-US" dirty="0" err="1">
                <a:cs typeface="Courier New" panose="02070309020205020404" pitchFamily="49" charset="0"/>
              </a:rPr>
              <a:t>lên</a:t>
            </a:r>
            <a:r>
              <a:rPr lang="en-US" dirty="0">
                <a:cs typeface="Courier New" panose="02070309020205020404" pitchFamily="49" charset="0"/>
              </a:rPr>
              <a:t> server, </a:t>
            </a:r>
            <a:r>
              <a:rPr lang="en-US" dirty="0" err="1">
                <a:cs typeface="Courier New" panose="02070309020205020404" pitchFamily="49" charset="0"/>
              </a:rPr>
              <a:t>sau</a:t>
            </a:r>
            <a:r>
              <a:rPr lang="en-US" dirty="0">
                <a:cs typeface="Courier New" panose="02070309020205020404" pitchFamily="49" charset="0"/>
              </a:rPr>
              <a:t> </a:t>
            </a:r>
            <a:r>
              <a:rPr lang="en-US" dirty="0" err="1">
                <a:cs typeface="Courier New" panose="02070309020205020404" pitchFamily="49" charset="0"/>
              </a:rPr>
              <a:t>đó</a:t>
            </a:r>
            <a:r>
              <a:rPr lang="en-US" dirty="0">
                <a:cs typeface="Courier New" panose="02070309020205020404" pitchFamily="49" charset="0"/>
              </a:rPr>
              <a:t> </a:t>
            </a:r>
            <a:r>
              <a:rPr lang="en-US" dirty="0" err="1">
                <a:cs typeface="Courier New" panose="02070309020205020404" pitchFamily="49" charset="0"/>
              </a:rPr>
              <a:t>nhận</a:t>
            </a:r>
            <a:r>
              <a:rPr lang="en-US" dirty="0">
                <a:cs typeface="Courier New" panose="02070309020205020404" pitchFamily="49" charset="0"/>
              </a:rPr>
              <a:t> data </a:t>
            </a:r>
            <a:r>
              <a:rPr lang="en-US" dirty="0" err="1">
                <a:cs typeface="Courier New" panose="02070309020205020404" pitchFamily="49" charset="0"/>
              </a:rPr>
              <a:t>lại</a:t>
            </a:r>
            <a:endParaRPr lang="en-US" dirty="0">
              <a:cs typeface="Courier New" panose="02070309020205020404" pitchFamily="49" charset="0"/>
            </a:endParaRPr>
          </a:p>
          <a:p>
            <a:pPr lvl="1">
              <a:buFont typeface="Wingdings" panose="05000000000000000000" pitchFamily="2" charset="2"/>
              <a:buChar char="§"/>
            </a:pPr>
            <a:r>
              <a:rPr lang="en-US" dirty="0">
                <a:cs typeface="Courier New" panose="02070309020205020404" pitchFamily="49" charset="0"/>
              </a:rPr>
              <a:t>PUT: </a:t>
            </a:r>
            <a:r>
              <a:rPr lang="en-US" dirty="0" err="1">
                <a:cs typeface="Courier New" panose="02070309020205020404" pitchFamily="49" charset="0"/>
              </a:rPr>
              <a:t>Tương</a:t>
            </a:r>
            <a:r>
              <a:rPr lang="en-US" dirty="0">
                <a:cs typeface="Courier New" panose="02070309020205020404" pitchFamily="49" charset="0"/>
              </a:rPr>
              <a:t> </a:t>
            </a:r>
            <a:r>
              <a:rPr lang="en-US" dirty="0" err="1">
                <a:cs typeface="Courier New" panose="02070309020205020404" pitchFamily="49" charset="0"/>
              </a:rPr>
              <a:t>tự</a:t>
            </a:r>
            <a:r>
              <a:rPr lang="en-US" dirty="0">
                <a:cs typeface="Courier New" panose="02070309020205020404" pitchFamily="49" charset="0"/>
              </a:rPr>
              <a:t> </a:t>
            </a:r>
            <a:r>
              <a:rPr lang="en-US" dirty="0" err="1">
                <a:cs typeface="Courier New" panose="02070309020205020404" pitchFamily="49" charset="0"/>
              </a:rPr>
              <a:t>như</a:t>
            </a:r>
            <a:r>
              <a:rPr lang="en-US" dirty="0">
                <a:cs typeface="Courier New" panose="02070309020205020404" pitchFamily="49" charset="0"/>
              </a:rPr>
              <a:t> POST, </a:t>
            </a:r>
            <a:r>
              <a:rPr lang="en-US" dirty="0" err="1">
                <a:cs typeface="Courier New" panose="02070309020205020404" pitchFamily="49" charset="0"/>
              </a:rPr>
              <a:t>nhưng</a:t>
            </a:r>
            <a:r>
              <a:rPr lang="en-US" dirty="0">
                <a:cs typeface="Courier New" panose="02070309020205020404" pitchFamily="49" charset="0"/>
              </a:rPr>
              <a:t> </a:t>
            </a:r>
            <a:r>
              <a:rPr lang="en-US" dirty="0" err="1">
                <a:cs typeface="Courier New" panose="02070309020205020404" pitchFamily="49" charset="0"/>
              </a:rPr>
              <a:t>thường</a:t>
            </a:r>
            <a:r>
              <a:rPr lang="en-US" dirty="0">
                <a:cs typeface="Courier New" panose="02070309020205020404" pitchFamily="49" charset="0"/>
              </a:rPr>
              <a:t> </a:t>
            </a:r>
            <a:r>
              <a:rPr lang="en-US" dirty="0" err="1">
                <a:cs typeface="Courier New" panose="02070309020205020404" pitchFamily="49" charset="0"/>
              </a:rPr>
              <a:t>dùng</a:t>
            </a:r>
            <a:r>
              <a:rPr lang="en-US" dirty="0">
                <a:cs typeface="Courier New" panose="02070309020205020404" pitchFamily="49" charset="0"/>
              </a:rPr>
              <a:t> </a:t>
            </a:r>
            <a:r>
              <a:rPr lang="en-US" dirty="0" err="1">
                <a:cs typeface="Courier New" panose="02070309020205020404" pitchFamily="49" charset="0"/>
              </a:rPr>
              <a:t>cho</a:t>
            </a:r>
            <a:r>
              <a:rPr lang="en-US" dirty="0">
                <a:cs typeface="Courier New" panose="02070309020205020404" pitchFamily="49" charset="0"/>
              </a:rPr>
              <a:t> </a:t>
            </a:r>
            <a:r>
              <a:rPr lang="en-US" dirty="0" err="1">
                <a:cs typeface="Courier New" panose="02070309020205020404" pitchFamily="49" charset="0"/>
              </a:rPr>
              <a:t>các</a:t>
            </a:r>
            <a:r>
              <a:rPr lang="en-US" dirty="0">
                <a:cs typeface="Courier New" panose="02070309020205020404" pitchFamily="49" charset="0"/>
              </a:rPr>
              <a:t> </a:t>
            </a:r>
            <a:r>
              <a:rPr lang="en-US" dirty="0" err="1">
                <a:cs typeface="Courier New" panose="02070309020205020404" pitchFamily="49" charset="0"/>
              </a:rPr>
              <a:t>tác</a:t>
            </a:r>
            <a:r>
              <a:rPr lang="en-US" dirty="0">
                <a:cs typeface="Courier New" panose="02070309020205020404" pitchFamily="49" charset="0"/>
              </a:rPr>
              <a:t> </a:t>
            </a:r>
            <a:r>
              <a:rPr lang="en-US" dirty="0" err="1">
                <a:cs typeface="Courier New" panose="02070309020205020404" pitchFamily="49" charset="0"/>
              </a:rPr>
              <a:t>vụ</a:t>
            </a:r>
            <a:r>
              <a:rPr lang="en-US" dirty="0">
                <a:cs typeface="Courier New" panose="02070309020205020404" pitchFamily="49" charset="0"/>
              </a:rPr>
              <a:t> edit data</a:t>
            </a:r>
          </a:p>
          <a:p>
            <a:pPr lvl="1">
              <a:buFont typeface="Wingdings" panose="05000000000000000000" pitchFamily="2" charset="2"/>
              <a:buChar char="§"/>
            </a:pPr>
            <a:r>
              <a:rPr lang="en-US" dirty="0">
                <a:cs typeface="Courier New" panose="02070309020205020404" pitchFamily="49" charset="0"/>
              </a:rPr>
              <a:t>DELETE: </a:t>
            </a:r>
            <a:r>
              <a:rPr lang="en-US" dirty="0" err="1">
                <a:cs typeface="Courier New" panose="02070309020205020404" pitchFamily="49" charset="0"/>
              </a:rPr>
              <a:t>Tương</a:t>
            </a:r>
            <a:r>
              <a:rPr lang="en-US" dirty="0">
                <a:cs typeface="Courier New" panose="02070309020205020404" pitchFamily="49" charset="0"/>
              </a:rPr>
              <a:t> </a:t>
            </a:r>
            <a:r>
              <a:rPr lang="en-US" dirty="0" err="1">
                <a:cs typeface="Courier New" panose="02070309020205020404" pitchFamily="49" charset="0"/>
              </a:rPr>
              <a:t>tự</a:t>
            </a:r>
            <a:r>
              <a:rPr lang="en-US" dirty="0">
                <a:cs typeface="Courier New" panose="02070309020205020404" pitchFamily="49" charset="0"/>
              </a:rPr>
              <a:t> </a:t>
            </a:r>
            <a:r>
              <a:rPr lang="en-US" dirty="0" err="1">
                <a:cs typeface="Courier New" panose="02070309020205020404" pitchFamily="49" charset="0"/>
              </a:rPr>
              <a:t>như</a:t>
            </a:r>
            <a:r>
              <a:rPr lang="en-US" dirty="0">
                <a:cs typeface="Courier New" panose="02070309020205020404" pitchFamily="49" charset="0"/>
              </a:rPr>
              <a:t> GET, </a:t>
            </a:r>
            <a:r>
              <a:rPr lang="en-US" dirty="0" err="1">
                <a:cs typeface="Courier New" panose="02070309020205020404" pitchFamily="49" charset="0"/>
              </a:rPr>
              <a:t>nhưng</a:t>
            </a:r>
            <a:r>
              <a:rPr lang="en-US" dirty="0">
                <a:cs typeface="Courier New" panose="02070309020205020404" pitchFamily="49" charset="0"/>
              </a:rPr>
              <a:t> </a:t>
            </a:r>
            <a:r>
              <a:rPr lang="en-US" dirty="0" err="1">
                <a:cs typeface="Courier New" panose="02070309020205020404" pitchFamily="49" charset="0"/>
              </a:rPr>
              <a:t>thường</a:t>
            </a:r>
            <a:r>
              <a:rPr lang="en-US" dirty="0">
                <a:cs typeface="Courier New" panose="02070309020205020404" pitchFamily="49" charset="0"/>
              </a:rPr>
              <a:t> </a:t>
            </a:r>
            <a:r>
              <a:rPr lang="en-US" dirty="0" err="1">
                <a:cs typeface="Courier New" panose="02070309020205020404" pitchFamily="49" charset="0"/>
              </a:rPr>
              <a:t>dùng</a:t>
            </a:r>
            <a:r>
              <a:rPr lang="en-US" dirty="0">
                <a:cs typeface="Courier New" panose="02070309020205020404" pitchFamily="49" charset="0"/>
              </a:rPr>
              <a:t> </a:t>
            </a:r>
            <a:r>
              <a:rPr lang="en-US" dirty="0" err="1">
                <a:cs typeface="Courier New" panose="02070309020205020404" pitchFamily="49" charset="0"/>
              </a:rPr>
              <a:t>cho</a:t>
            </a:r>
            <a:r>
              <a:rPr lang="en-US" dirty="0">
                <a:cs typeface="Courier New" panose="02070309020205020404" pitchFamily="49" charset="0"/>
              </a:rPr>
              <a:t> </a:t>
            </a:r>
            <a:r>
              <a:rPr lang="en-US" dirty="0" err="1">
                <a:cs typeface="Courier New" panose="02070309020205020404" pitchFamily="49" charset="0"/>
              </a:rPr>
              <a:t>tác</a:t>
            </a:r>
            <a:r>
              <a:rPr lang="en-US" dirty="0">
                <a:cs typeface="Courier New" panose="02070309020205020404" pitchFamily="49" charset="0"/>
              </a:rPr>
              <a:t> </a:t>
            </a:r>
            <a:r>
              <a:rPr lang="en-US" dirty="0" err="1">
                <a:cs typeface="Courier New" panose="02070309020205020404" pitchFamily="49" charset="0"/>
              </a:rPr>
              <a:t>vụ</a:t>
            </a:r>
            <a:r>
              <a:rPr lang="en-US" dirty="0">
                <a:cs typeface="Courier New" panose="02070309020205020404" pitchFamily="49" charset="0"/>
              </a:rPr>
              <a:t> </a:t>
            </a:r>
            <a:r>
              <a:rPr lang="en-US" dirty="0" err="1">
                <a:cs typeface="Courier New" panose="02070309020205020404" pitchFamily="49" charset="0"/>
              </a:rPr>
              <a:t>xoá</a:t>
            </a:r>
            <a:r>
              <a:rPr lang="en-US" dirty="0">
                <a:cs typeface="Courier New" panose="02070309020205020404" pitchFamily="49" charset="0"/>
              </a:rPr>
              <a:t> data</a:t>
            </a:r>
          </a:p>
          <a:p>
            <a:pPr lvl="1">
              <a:buFont typeface="Wingdings" panose="05000000000000000000" pitchFamily="2" charset="2"/>
              <a:buChar char="§"/>
            </a:pPr>
            <a:r>
              <a:rPr lang="en-US" dirty="0">
                <a:cs typeface="Courier New" panose="02070309020205020404" pitchFamily="49" charset="0"/>
              </a:rPr>
              <a:t>OPTIONS: </a:t>
            </a:r>
            <a:r>
              <a:rPr lang="en-US" dirty="0" err="1">
                <a:cs typeface="Courier New" panose="02070309020205020404" pitchFamily="49" charset="0"/>
              </a:rPr>
              <a:t>được</a:t>
            </a:r>
            <a:r>
              <a:rPr lang="en-US" dirty="0">
                <a:cs typeface="Courier New" panose="02070309020205020404" pitchFamily="49" charset="0"/>
              </a:rPr>
              <a:t> </a:t>
            </a:r>
            <a:r>
              <a:rPr lang="en-US" dirty="0" err="1">
                <a:cs typeface="Courier New" panose="02070309020205020404" pitchFamily="49" charset="0"/>
              </a:rPr>
              <a:t>tạo</a:t>
            </a:r>
            <a:r>
              <a:rPr lang="en-US" dirty="0">
                <a:cs typeface="Courier New" panose="02070309020205020404" pitchFamily="49" charset="0"/>
              </a:rPr>
              <a:t> </a:t>
            </a:r>
            <a:r>
              <a:rPr lang="en-US" dirty="0" err="1">
                <a:cs typeface="Courier New" panose="02070309020205020404" pitchFamily="49" charset="0"/>
              </a:rPr>
              <a:t>tự</a:t>
            </a:r>
            <a:r>
              <a:rPr lang="en-US" dirty="0">
                <a:cs typeface="Courier New" panose="02070309020205020404" pitchFamily="49" charset="0"/>
              </a:rPr>
              <a:t> </a:t>
            </a:r>
            <a:r>
              <a:rPr lang="en-US" dirty="0" err="1">
                <a:cs typeface="Courier New" panose="02070309020205020404" pitchFamily="49" charset="0"/>
              </a:rPr>
              <a:t>động</a:t>
            </a:r>
            <a:r>
              <a:rPr lang="en-US" dirty="0">
                <a:cs typeface="Courier New" panose="02070309020205020404" pitchFamily="49" charset="0"/>
              </a:rPr>
              <a:t> </a:t>
            </a:r>
            <a:r>
              <a:rPr lang="en-US" dirty="0" err="1">
                <a:cs typeface="Courier New" panose="02070309020205020404" pitchFamily="49" charset="0"/>
              </a:rPr>
              <a:t>bởi</a:t>
            </a:r>
            <a:r>
              <a:rPr lang="en-US" dirty="0">
                <a:cs typeface="Courier New" panose="02070309020205020404" pitchFamily="49" charset="0"/>
              </a:rPr>
              <a:t> </a:t>
            </a:r>
            <a:r>
              <a:rPr lang="en-US" dirty="0" err="1">
                <a:cs typeface="Courier New" panose="02070309020205020404" pitchFamily="49" charset="0"/>
              </a:rPr>
              <a:t>trình</a:t>
            </a:r>
            <a:r>
              <a:rPr lang="en-US" dirty="0">
                <a:cs typeface="Courier New" panose="02070309020205020404" pitchFamily="49" charset="0"/>
              </a:rPr>
              <a:t> </a:t>
            </a:r>
            <a:r>
              <a:rPr lang="en-US" dirty="0" err="1">
                <a:cs typeface="Courier New" panose="02070309020205020404" pitchFamily="49" charset="0"/>
              </a:rPr>
              <a:t>duyệt</a:t>
            </a:r>
            <a:r>
              <a:rPr lang="en-US" dirty="0">
                <a:cs typeface="Courier New" panose="02070309020205020404" pitchFamily="49" charset="0"/>
              </a:rPr>
              <a:t>, để </a:t>
            </a:r>
            <a:r>
              <a:rPr lang="en-US" dirty="0" err="1">
                <a:cs typeface="Courier New" panose="02070309020205020404" pitchFamily="49" charset="0"/>
              </a:rPr>
              <a:t>kiểm</a:t>
            </a:r>
            <a:r>
              <a:rPr lang="en-US" dirty="0">
                <a:cs typeface="Courier New" panose="02070309020205020404" pitchFamily="49" charset="0"/>
              </a:rPr>
              <a:t> </a:t>
            </a:r>
            <a:r>
              <a:rPr lang="en-US" dirty="0" err="1">
                <a:cs typeface="Courier New" panose="02070309020205020404" pitchFamily="49" charset="0"/>
              </a:rPr>
              <a:t>tra</a:t>
            </a:r>
            <a:r>
              <a:rPr lang="en-US" dirty="0">
                <a:cs typeface="Courier New" panose="02070309020205020404" pitchFamily="49" charset="0"/>
              </a:rPr>
              <a:t> </a:t>
            </a:r>
            <a:r>
              <a:rPr lang="en-US" dirty="0" err="1">
                <a:cs typeface="Courier New" panose="02070309020205020404" pitchFamily="49" charset="0"/>
              </a:rPr>
              <a:t>xem</a:t>
            </a:r>
            <a:r>
              <a:rPr lang="en-US" dirty="0">
                <a:cs typeface="Courier New" panose="02070309020205020404" pitchFamily="49" charset="0"/>
              </a:rPr>
              <a:t> domain </a:t>
            </a:r>
            <a:r>
              <a:rPr lang="en-US" dirty="0" err="1">
                <a:cs typeface="Courier New" panose="02070309020205020404" pitchFamily="49" charset="0"/>
              </a:rPr>
              <a:t>này</a:t>
            </a:r>
            <a:r>
              <a:rPr lang="en-US" dirty="0">
                <a:cs typeface="Courier New" panose="02070309020205020404" pitchFamily="49" charset="0"/>
              </a:rPr>
              <a:t> có </a:t>
            </a:r>
            <a:r>
              <a:rPr lang="en-US" dirty="0" err="1">
                <a:cs typeface="Courier New" panose="02070309020205020404" pitchFamily="49" charset="0"/>
              </a:rPr>
              <a:t>được</a:t>
            </a:r>
            <a:r>
              <a:rPr lang="en-US" dirty="0">
                <a:cs typeface="Courier New" panose="02070309020205020404" pitchFamily="49" charset="0"/>
              </a:rPr>
              <a:t> request </a:t>
            </a:r>
            <a:r>
              <a:rPr lang="en-US" dirty="0" err="1">
                <a:cs typeface="Courier New" panose="02070309020205020404" pitchFamily="49" charset="0"/>
              </a:rPr>
              <a:t>đến</a:t>
            </a:r>
            <a:r>
              <a:rPr lang="en-US" dirty="0">
                <a:cs typeface="Courier New" panose="02070309020205020404" pitchFamily="49" charset="0"/>
              </a:rPr>
              <a:t> domain </a:t>
            </a:r>
            <a:r>
              <a:rPr lang="en-US" dirty="0" err="1">
                <a:cs typeface="Courier New" panose="02070309020205020404" pitchFamily="49" charset="0"/>
              </a:rPr>
              <a:t>chỉ</a:t>
            </a:r>
            <a:r>
              <a:rPr lang="en-US" dirty="0">
                <a:cs typeface="Courier New" panose="02070309020205020404" pitchFamily="49" charset="0"/>
              </a:rPr>
              <a:t> </a:t>
            </a:r>
            <a:r>
              <a:rPr lang="en-US" dirty="0" err="1">
                <a:cs typeface="Courier New" panose="02070309020205020404" pitchFamily="49" charset="0"/>
              </a:rPr>
              <a:t>định</a:t>
            </a:r>
            <a:r>
              <a:rPr lang="en-US" dirty="0">
                <a:cs typeface="Courier New" panose="02070309020205020404" pitchFamily="49" charset="0"/>
              </a:rPr>
              <a:t> hay </a:t>
            </a:r>
            <a:r>
              <a:rPr lang="en-US" dirty="0" err="1">
                <a:cs typeface="Courier New" panose="02070309020205020404" pitchFamily="49" charset="0"/>
              </a:rPr>
              <a:t>không</a:t>
            </a:r>
            <a:endParaRPr lang="en-US" dirty="0">
              <a:cs typeface="Courier New" panose="02070309020205020404" pitchFamily="49" charset="0"/>
            </a:endParaRPr>
          </a:p>
          <a:p>
            <a:r>
              <a:rPr lang="en-US" sz="2000" dirty="0" err="1">
                <a:cs typeface="Courier New" panose="02070309020205020404" pitchFamily="49" charset="0"/>
              </a:rPr>
              <a:t>Các</a:t>
            </a:r>
            <a:r>
              <a:rPr lang="en-US" sz="2000" dirty="0">
                <a:cs typeface="Courier New" panose="02070309020205020404" pitchFamily="49" charset="0"/>
              </a:rPr>
              <a:t> method </a:t>
            </a:r>
            <a:r>
              <a:rPr lang="en-US" sz="2000" dirty="0" err="1">
                <a:cs typeface="Courier New" panose="02070309020205020404" pitchFamily="49" charset="0"/>
              </a:rPr>
              <a:t>khác</a:t>
            </a:r>
            <a:r>
              <a:rPr lang="en-US" sz="2000" dirty="0">
                <a:cs typeface="Courier New" panose="02070309020205020404" pitchFamily="49" charset="0"/>
              </a:rPr>
              <a:t>: </a:t>
            </a:r>
            <a:r>
              <a:rPr lang="en-US" sz="2000" dirty="0">
                <a:cs typeface="Courier New" panose="02070309020205020404" pitchFamily="49" charset="0"/>
                <a:hlinkClick r:id="rId2"/>
              </a:rPr>
              <a:t>CONNECT, HEAD, TRACE, PATCH</a:t>
            </a:r>
            <a:endParaRPr lang="en-US" dirty="0">
              <a:cs typeface="Courier New" panose="02070309020205020404" pitchFamily="49" charset="0"/>
            </a:endParaRP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74</a:t>
            </a:fld>
            <a:endParaRPr lang="en-US"/>
          </a:p>
        </p:txBody>
      </p:sp>
    </p:spTree>
    <p:extLst>
      <p:ext uri="{BB962C8B-B14F-4D97-AF65-F5344CB8AC3E}">
        <p14:creationId xmlns:p14="http://schemas.microsoft.com/office/powerpoint/2010/main" val="247994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15. HttpClient &amp; HTTP Request Method </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HttpClient là class thực hiện các HTTP request của Angular.</a:t>
            </a:r>
          </a:p>
          <a:p>
            <a:r>
              <a:rPr lang="en-US">
                <a:cs typeface="Courier New" panose="02070309020205020404" pitchFamily="49" charset="0"/>
              </a:rPr>
              <a:t>HttpClient trả về một Observable đặc biệt:</a:t>
            </a:r>
          </a:p>
          <a:p>
            <a:pPr lvl="1">
              <a:buFont typeface="Wingdings" panose="05000000000000000000" pitchFamily="2" charset="2"/>
              <a:buChar char="§"/>
            </a:pPr>
            <a:r>
              <a:rPr lang="en-US" u="sng">
                <a:cs typeface="Courier New" panose="02070309020205020404" pitchFamily="49" charset="0"/>
              </a:rPr>
              <a:t>Observable bình thường</a:t>
            </a:r>
            <a:r>
              <a:rPr lang="en-US">
                <a:cs typeface="Courier New" panose="02070309020205020404" pitchFamily="49" charset="0"/>
              </a:rPr>
              <a:t> sẽ luôn theo dõi liên tục giá trị trả về, cần phải Unsubscribe để dừng việc theo dõi này.</a:t>
            </a:r>
          </a:p>
          <a:p>
            <a:pPr lvl="1">
              <a:buFont typeface="Wingdings" panose="05000000000000000000" pitchFamily="2" charset="2"/>
              <a:buChar char="§"/>
            </a:pPr>
            <a:r>
              <a:rPr lang="en-US" u="sng">
                <a:cs typeface="Courier New" panose="02070309020205020404" pitchFamily="49" charset="0"/>
              </a:rPr>
              <a:t>Observable của HttpClient</a:t>
            </a:r>
            <a:r>
              <a:rPr lang="en-US">
                <a:cs typeface="Courier New" panose="02070309020205020404" pitchFamily="49" charset="0"/>
              </a:rPr>
              <a:t> sau khi nhận được giá trị đầu tiên sẽ tự động Unsubscribe (trừ trường hợp sử dụng các pipe không bao giờ dừng thì nó cũng sẽ cần Unsubscribe thủ công)</a:t>
            </a:r>
          </a:p>
          <a:p>
            <a:r>
              <a:rPr lang="en-US">
                <a:cs typeface="Courier New" panose="02070309020205020404" pitchFamily="49" charset="0"/>
              </a:rPr>
              <a:t>HttpParams là đối tượng lưu trữ các tham số để gửi kèm theo HTTP request.</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75</a:t>
            </a:fld>
            <a:endParaRPr lang="en-US"/>
          </a:p>
        </p:txBody>
      </p:sp>
    </p:spTree>
    <p:extLst>
      <p:ext uri="{BB962C8B-B14F-4D97-AF65-F5344CB8AC3E}">
        <p14:creationId xmlns:p14="http://schemas.microsoft.com/office/powerpoint/2010/main" val="1380364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15. HttpClient &amp; HTTP Request Method </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Thông thường, tác vụ lấy dữ liệu sẽ trả về JSON, tuy nhiên sẽ có một số trường hợp cụ thể server trả về một định dạng khác, ví dụ như text, Resource (binary của file hay </a:t>
            </a:r>
            <a:r>
              <a:rPr lang="en-US">
                <a:cs typeface="Courier New" panose="02070309020205020404" pitchFamily="49" charset="0"/>
                <a:hlinkClick r:id="rId2"/>
              </a:rPr>
              <a:t>Blob</a:t>
            </a:r>
            <a:r>
              <a:rPr lang="en-US">
                <a:cs typeface="Courier New" panose="02070309020205020404" pitchFamily="49" charset="0"/>
              </a:rPr>
              <a:t>), khi đó HttpClient cần tuỳ biến để nhận đúng dữ liệu trả về.</a:t>
            </a:r>
          </a:p>
          <a:p>
            <a:pPr lvl="1">
              <a:buFont typeface="Wingdings" panose="05000000000000000000" pitchFamily="2" charset="2"/>
              <a:buChar char="§"/>
            </a:pPr>
            <a:r>
              <a:rPr lang="en-US">
                <a:cs typeface="Courier New" panose="02070309020205020404" pitchFamily="49" charset="0"/>
              </a:rPr>
              <a:t>Syntax: { responseType: ‘</a:t>
            </a:r>
            <a:r>
              <a:rPr lang="en-US">
                <a:solidFill>
                  <a:schemeClr val="tx1">
                    <a:lumMod val="60000"/>
                    <a:lumOff val="40000"/>
                  </a:schemeClr>
                </a:solidFill>
                <a:cs typeface="Courier New" panose="02070309020205020404" pitchFamily="49" charset="0"/>
              </a:rPr>
              <a:t>&lt;type&gt;</a:t>
            </a:r>
            <a:r>
              <a:rPr lang="en-US">
                <a:cs typeface="Courier New" panose="02070309020205020404" pitchFamily="49" charset="0"/>
              </a:rPr>
              <a:t>’ }</a:t>
            </a:r>
          </a:p>
          <a:p>
            <a:pPr lvl="1">
              <a:buFont typeface="Wingdings" panose="05000000000000000000" pitchFamily="2" charset="2"/>
              <a:buChar char="§"/>
            </a:pPr>
            <a:r>
              <a:rPr lang="en-US">
                <a:solidFill>
                  <a:schemeClr val="tx1">
                    <a:lumMod val="60000"/>
                    <a:lumOff val="40000"/>
                  </a:schemeClr>
                </a:solidFill>
                <a:cs typeface="Courier New" panose="02070309020205020404" pitchFamily="49" charset="0"/>
              </a:rPr>
              <a:t>&lt;type&gt; </a:t>
            </a:r>
            <a:r>
              <a:rPr lang="en-US">
                <a:cs typeface="Courier New" panose="02070309020205020404" pitchFamily="49" charset="0"/>
              </a:rPr>
              <a:t>có thể là: 'arraybuffer’, 'blob’, 'json’, 'text’</a:t>
            </a:r>
          </a:p>
          <a:p>
            <a:pPr lvl="1">
              <a:buFont typeface="Wingdings" panose="05000000000000000000" pitchFamily="2" charset="2"/>
              <a:buChar char="§"/>
            </a:pPr>
            <a:r>
              <a:rPr lang="en-US">
                <a:cs typeface="Courier New" panose="02070309020205020404" pitchFamily="49" charset="0"/>
              </a:rPr>
              <a:t>VD: </a:t>
            </a:r>
            <a:r>
              <a:rPr lang="en-US" sz="1800" b="1">
                <a:solidFill>
                  <a:schemeClr val="bg2">
                    <a:lumMod val="50000"/>
                  </a:schemeClr>
                </a:solidFill>
                <a:latin typeface="Courier New" panose="02070309020205020404" pitchFamily="49" charset="0"/>
                <a:cs typeface="Courier New" panose="02070309020205020404" pitchFamily="49" charset="0"/>
              </a:rPr>
              <a:t>this.http.get(‘/example’, { responseType: 'text’ })</a:t>
            </a:r>
            <a:endParaRPr lang="en-US" b="1">
              <a:solidFill>
                <a:schemeClr val="bg2">
                  <a:lumMod val="50000"/>
                </a:schemeClr>
              </a:solidFill>
              <a:latin typeface="Courier New" panose="02070309020205020404" pitchFamily="49" charset="0"/>
              <a:cs typeface="Courier New" panose="02070309020205020404" pitchFamily="49" charset="0"/>
            </a:endParaRP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76</a:t>
            </a:fld>
            <a:endParaRPr lang="en-US"/>
          </a:p>
        </p:txBody>
      </p:sp>
      <p:pic>
        <p:nvPicPr>
          <p:cNvPr id="4" name="Picture 3">
            <a:extLst>
              <a:ext uri="{FF2B5EF4-FFF2-40B4-BE49-F238E27FC236}">
                <a16:creationId xmlns:a16="http://schemas.microsoft.com/office/drawing/2014/main" id="{D56C577A-8DC1-4D81-976A-E401883DC3B7}"/>
              </a:ext>
            </a:extLst>
          </p:cNvPr>
          <p:cNvPicPr>
            <a:picLocks noChangeAspect="1"/>
          </p:cNvPicPr>
          <p:nvPr/>
        </p:nvPicPr>
        <p:blipFill>
          <a:blip r:embed="rId3"/>
          <a:stretch>
            <a:fillRect/>
          </a:stretch>
        </p:blipFill>
        <p:spPr>
          <a:xfrm>
            <a:off x="1904674" y="4681924"/>
            <a:ext cx="5620534" cy="571580"/>
          </a:xfrm>
          <a:prstGeom prst="rect">
            <a:avLst/>
          </a:prstGeom>
        </p:spPr>
      </p:pic>
      <p:pic>
        <p:nvPicPr>
          <p:cNvPr id="8" name="Picture 7">
            <a:extLst>
              <a:ext uri="{FF2B5EF4-FFF2-40B4-BE49-F238E27FC236}">
                <a16:creationId xmlns:a16="http://schemas.microsoft.com/office/drawing/2014/main" id="{EEE1B874-780A-459D-8858-5F039A8B672C}"/>
              </a:ext>
            </a:extLst>
          </p:cNvPr>
          <p:cNvPicPr>
            <a:picLocks noChangeAspect="1"/>
          </p:cNvPicPr>
          <p:nvPr/>
        </p:nvPicPr>
        <p:blipFill>
          <a:blip r:embed="rId4"/>
          <a:stretch>
            <a:fillRect/>
          </a:stretch>
        </p:blipFill>
        <p:spPr>
          <a:xfrm>
            <a:off x="1904674" y="5310534"/>
            <a:ext cx="6898791" cy="877895"/>
          </a:xfrm>
          <a:prstGeom prst="rect">
            <a:avLst/>
          </a:prstGeom>
        </p:spPr>
      </p:pic>
    </p:spTree>
    <p:extLst>
      <p:ext uri="{BB962C8B-B14F-4D97-AF65-F5344CB8AC3E}">
        <p14:creationId xmlns:p14="http://schemas.microsoft.com/office/powerpoint/2010/main" val="210396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15. HttpClient &amp; HTTP Request Method </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Một trường hợp khác, khi ta cần làm chức năng theo dõi % upload, hoặc trường hợp server có trả về một số Header hoặc Status code tuỳ chỉnh thì ta cần lấy toàn bộ response mới có thể xem được các thông tin tuỳ chỉnh này.</a:t>
            </a:r>
          </a:p>
          <a:p>
            <a:pPr lvl="1">
              <a:buFont typeface="Wingdings" panose="05000000000000000000" pitchFamily="2" charset="2"/>
              <a:buChar char="§"/>
            </a:pPr>
            <a:r>
              <a:rPr lang="en-US">
                <a:cs typeface="Courier New" panose="02070309020205020404" pitchFamily="49" charset="0"/>
              </a:rPr>
              <a:t>Syntax: { observe: ‘</a:t>
            </a:r>
            <a:r>
              <a:rPr lang="en-US">
                <a:solidFill>
                  <a:schemeClr val="tx1">
                    <a:lumMod val="60000"/>
                    <a:lumOff val="40000"/>
                  </a:schemeClr>
                </a:solidFill>
                <a:cs typeface="Courier New" panose="02070309020205020404" pitchFamily="49" charset="0"/>
              </a:rPr>
              <a:t>&lt;type&gt;</a:t>
            </a:r>
            <a:r>
              <a:rPr lang="en-US">
                <a:cs typeface="Courier New" panose="02070309020205020404" pitchFamily="49" charset="0"/>
              </a:rPr>
              <a:t>’ }</a:t>
            </a:r>
          </a:p>
          <a:p>
            <a:pPr lvl="1">
              <a:buFont typeface="Wingdings" panose="05000000000000000000" pitchFamily="2" charset="2"/>
              <a:buChar char="§"/>
            </a:pPr>
            <a:r>
              <a:rPr lang="en-US">
                <a:cs typeface="Courier New" panose="02070309020205020404" pitchFamily="49" charset="0"/>
              </a:rPr>
              <a:t>&lt;type&gt; = body (mặc định), sẽ trả về response body như bình thường.</a:t>
            </a:r>
          </a:p>
          <a:p>
            <a:pPr lvl="1">
              <a:buFont typeface="Wingdings" panose="05000000000000000000" pitchFamily="2" charset="2"/>
              <a:buChar char="§"/>
            </a:pPr>
            <a:r>
              <a:rPr lang="en-US">
                <a:cs typeface="Courier New" panose="02070309020205020404" pitchFamily="49" charset="0"/>
              </a:rPr>
              <a:t>&lt;type&gt; = response, sẽ trả về một </a:t>
            </a:r>
            <a:r>
              <a:rPr lang="en-US" sz="1800" kern="1200">
                <a:solidFill>
                  <a:srgbClr val="9A5315"/>
                </a:solidFill>
                <a:effectLst/>
                <a:latin typeface="Arial" panose="020B0604020202020204" pitchFamily="34" charset="0"/>
                <a:ea typeface="+mn-ea"/>
                <a:cs typeface="Courier New" panose="02070309020205020404" pitchFamily="49" charset="0"/>
                <a:hlinkClick r:id="rId2"/>
              </a:rPr>
              <a:t>HttpResponse</a:t>
            </a:r>
            <a:r>
              <a:rPr lang="en-US" sz="1800">
                <a:solidFill>
                  <a:srgbClr val="9A5315"/>
                </a:solidFill>
                <a:latin typeface="Arial" panose="020B0604020202020204" pitchFamily="34" charset="0"/>
                <a:cs typeface="Courier New" panose="02070309020205020404" pitchFamily="49" charset="0"/>
              </a:rPr>
              <a:t>, gồm tất cả header, status code,...</a:t>
            </a:r>
          </a:p>
          <a:p>
            <a:pPr lvl="1">
              <a:buFont typeface="Wingdings" panose="05000000000000000000" pitchFamily="2" charset="2"/>
              <a:buChar char="§"/>
            </a:pPr>
            <a:r>
              <a:rPr lang="en-US">
                <a:cs typeface="Courier New" panose="02070309020205020404" pitchFamily="49" charset="0"/>
              </a:rPr>
              <a:t>&lt;type&gt; = events, sẽ trả về các events, xem thêm </a:t>
            </a:r>
            <a:r>
              <a:rPr lang="en-US">
                <a:cs typeface="Courier New" panose="02070309020205020404" pitchFamily="49" charset="0"/>
                <a:hlinkClick r:id="rId3"/>
              </a:rPr>
              <a:t>tại đây</a:t>
            </a:r>
            <a:r>
              <a:rPr lang="en-US">
                <a:cs typeface="Courier New" panose="02070309020205020404" pitchFamily="49" charset="0"/>
              </a:rPr>
              <a:t>.</a:t>
            </a:r>
          </a:p>
          <a:p>
            <a:pPr lvl="1">
              <a:buFont typeface="Wingdings" panose="05000000000000000000" pitchFamily="2" charset="2"/>
              <a:buChar char="§"/>
            </a:pPr>
            <a:r>
              <a:rPr lang="en-US">
                <a:cs typeface="Courier New" panose="02070309020205020404" pitchFamily="49" charset="0"/>
              </a:rPr>
              <a:t>VD: </a:t>
            </a:r>
            <a:r>
              <a:rPr lang="en-US" sz="1800" b="1">
                <a:solidFill>
                  <a:schemeClr val="bg2">
                    <a:lumMod val="50000"/>
                  </a:schemeClr>
                </a:solidFill>
                <a:latin typeface="Courier New" panose="02070309020205020404" pitchFamily="49" charset="0"/>
                <a:cs typeface="Courier New" panose="02070309020205020404" pitchFamily="49" charset="0"/>
              </a:rPr>
              <a:t>this.http.get(‘/example’, { observe: ‘response’ })</a:t>
            </a:r>
            <a:endParaRPr lang="en-US" b="1">
              <a:solidFill>
                <a:schemeClr val="bg2">
                  <a:lumMod val="50000"/>
                </a:schemeClr>
              </a:solidFill>
              <a:latin typeface="Courier New" panose="02070309020205020404" pitchFamily="49" charset="0"/>
              <a:cs typeface="Courier New" panose="02070309020205020404" pitchFamily="49" charset="0"/>
            </a:endParaRP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77</a:t>
            </a:fld>
            <a:endParaRPr lang="en-US"/>
          </a:p>
        </p:txBody>
      </p:sp>
    </p:spTree>
    <p:extLst>
      <p:ext uri="{BB962C8B-B14F-4D97-AF65-F5344CB8AC3E}">
        <p14:creationId xmlns:p14="http://schemas.microsoft.com/office/powerpoint/2010/main" val="3071692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15. HttpClient &amp; HTTP Request Method </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VD:</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78</a:t>
            </a:fld>
            <a:endParaRPr lang="en-US"/>
          </a:p>
        </p:txBody>
      </p:sp>
      <p:pic>
        <p:nvPicPr>
          <p:cNvPr id="4" name="Picture 3">
            <a:extLst>
              <a:ext uri="{FF2B5EF4-FFF2-40B4-BE49-F238E27FC236}">
                <a16:creationId xmlns:a16="http://schemas.microsoft.com/office/drawing/2014/main" id="{FBC37524-F824-4B59-9688-36FAF22B7BE6}"/>
              </a:ext>
            </a:extLst>
          </p:cNvPr>
          <p:cNvPicPr>
            <a:picLocks noChangeAspect="1"/>
          </p:cNvPicPr>
          <p:nvPr/>
        </p:nvPicPr>
        <p:blipFill>
          <a:blip r:embed="rId2"/>
          <a:stretch>
            <a:fillRect/>
          </a:stretch>
        </p:blipFill>
        <p:spPr>
          <a:xfrm>
            <a:off x="2179276" y="2072241"/>
            <a:ext cx="8482005" cy="3899190"/>
          </a:xfrm>
          <a:prstGeom prst="rect">
            <a:avLst/>
          </a:prstGeom>
        </p:spPr>
      </p:pic>
    </p:spTree>
    <p:extLst>
      <p:ext uri="{BB962C8B-B14F-4D97-AF65-F5344CB8AC3E}">
        <p14:creationId xmlns:p14="http://schemas.microsoft.com/office/powerpoint/2010/main" val="1120053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15. HttpClient &amp; HTTP Request Method </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VD:</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79</a:t>
            </a:fld>
            <a:endParaRPr lang="en-US"/>
          </a:p>
        </p:txBody>
      </p:sp>
      <p:pic>
        <p:nvPicPr>
          <p:cNvPr id="7" name="Picture 6">
            <a:extLst>
              <a:ext uri="{FF2B5EF4-FFF2-40B4-BE49-F238E27FC236}">
                <a16:creationId xmlns:a16="http://schemas.microsoft.com/office/drawing/2014/main" id="{99757841-EA48-4076-A22D-7F60CB216DD7}"/>
              </a:ext>
            </a:extLst>
          </p:cNvPr>
          <p:cNvPicPr>
            <a:picLocks noChangeAspect="1"/>
          </p:cNvPicPr>
          <p:nvPr/>
        </p:nvPicPr>
        <p:blipFill>
          <a:blip r:embed="rId2"/>
          <a:stretch>
            <a:fillRect/>
          </a:stretch>
        </p:blipFill>
        <p:spPr>
          <a:xfrm>
            <a:off x="1547340" y="2345910"/>
            <a:ext cx="4788137" cy="3443874"/>
          </a:xfrm>
          <a:prstGeom prst="rect">
            <a:avLst/>
          </a:prstGeom>
        </p:spPr>
      </p:pic>
      <p:pic>
        <p:nvPicPr>
          <p:cNvPr id="10" name="Picture 9">
            <a:extLst>
              <a:ext uri="{FF2B5EF4-FFF2-40B4-BE49-F238E27FC236}">
                <a16:creationId xmlns:a16="http://schemas.microsoft.com/office/drawing/2014/main" id="{8599F839-213B-4BF1-840C-E632EC39420D}"/>
              </a:ext>
            </a:extLst>
          </p:cNvPr>
          <p:cNvPicPr>
            <a:picLocks noChangeAspect="1"/>
          </p:cNvPicPr>
          <p:nvPr/>
        </p:nvPicPr>
        <p:blipFill>
          <a:blip r:embed="rId3"/>
          <a:stretch>
            <a:fillRect/>
          </a:stretch>
        </p:blipFill>
        <p:spPr>
          <a:xfrm>
            <a:off x="6602599" y="2765062"/>
            <a:ext cx="4521015" cy="2605569"/>
          </a:xfrm>
          <a:prstGeom prst="rect">
            <a:avLst/>
          </a:prstGeom>
        </p:spPr>
      </p:pic>
    </p:spTree>
    <p:extLst>
      <p:ext uri="{BB962C8B-B14F-4D97-AF65-F5344CB8AC3E}">
        <p14:creationId xmlns:p14="http://schemas.microsoft.com/office/powerpoint/2010/main" val="733618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65212" y="689680"/>
            <a:ext cx="10058402" cy="647700"/>
          </a:xfrm>
        </p:spPr>
        <p:txBody>
          <a:bodyPr/>
          <a:lstStyle/>
          <a:p>
            <a:r>
              <a:rPr lang="en-US">
                <a:latin typeface="UTM Essendine Caps" panose="02040603050506020204" pitchFamily="18" charset="0"/>
              </a:rPr>
              <a:t>3. Angular Framework</a:t>
            </a:r>
            <a:endParaRPr>
              <a:latin typeface="UTM Essendine Caps" panose="02040603050506020204" pitchFamily="18" charset="0"/>
            </a:endParaRPr>
          </a:p>
        </p:txBody>
      </p:sp>
      <p:sp>
        <p:nvSpPr>
          <p:cNvPr id="14" name="Content Placeholder 13"/>
          <p:cNvSpPr>
            <a:spLocks noGrp="1"/>
          </p:cNvSpPr>
          <p:nvPr>
            <p:ph idx="1"/>
          </p:nvPr>
        </p:nvSpPr>
        <p:spPr>
          <a:xfrm>
            <a:off x="1065214" y="1612634"/>
            <a:ext cx="10058400" cy="4907038"/>
          </a:xfrm>
        </p:spPr>
        <p:txBody>
          <a:bodyPr>
            <a:normAutofit/>
          </a:bodyPr>
          <a:lstStyle/>
          <a:p>
            <a:pPr marL="0" indent="0">
              <a:buNone/>
            </a:pPr>
            <a:r>
              <a:rPr lang="en-US">
                <a:latin typeface="SVN-Segoe Print" panose="020B0606040200020203" pitchFamily="34" charset="0"/>
              </a:rPr>
              <a:t>i. TypeScript</a:t>
            </a:r>
          </a:p>
          <a:p>
            <a:pPr marL="0" indent="0">
              <a:buNone/>
            </a:pPr>
            <a:r>
              <a:rPr lang="en-US">
                <a:latin typeface="SVN-Segoe Print" panose="020B0606040200020203" pitchFamily="34" charset="0"/>
              </a:rPr>
              <a:t>ii. Cài đặt &amp; Môi trường cho Angular</a:t>
            </a:r>
          </a:p>
          <a:p>
            <a:pPr marL="0" indent="0">
              <a:buNone/>
            </a:pPr>
            <a:r>
              <a:rPr lang="en-US">
                <a:latin typeface="SVN-Segoe Print" panose="020B0606040200020203" pitchFamily="34" charset="0"/>
              </a:rPr>
              <a:t>iii. Tổ chức thư mục</a:t>
            </a:r>
          </a:p>
          <a:p>
            <a:pPr marL="457200" indent="-457200">
              <a:buAutoNum type="arabicPeriod"/>
            </a:pPr>
            <a:r>
              <a:rPr lang="en-US">
                <a:latin typeface="SVN-Segoe Print" panose="020B0606040200020203" pitchFamily="34" charset="0"/>
              </a:rPr>
              <a:t>Component</a:t>
            </a:r>
          </a:p>
          <a:p>
            <a:pPr marL="457200" indent="-457200">
              <a:buAutoNum type="arabicPeriod"/>
            </a:pPr>
            <a:r>
              <a:rPr lang="en-US">
                <a:latin typeface="SVN-Segoe Print" panose="020B0606040200020203" pitchFamily="34" charset="0"/>
              </a:rPr>
              <a:t>String Interpolation</a:t>
            </a:r>
          </a:p>
          <a:p>
            <a:pPr marL="457200" indent="-457200">
              <a:buAutoNum type="arabicPeriod"/>
            </a:pPr>
            <a:r>
              <a:rPr lang="en-US">
                <a:latin typeface="SVN-Segoe Print" panose="020B0606040200020203" pitchFamily="34" charset="0"/>
              </a:rPr>
              <a:t>Life cycle Hooks</a:t>
            </a:r>
          </a:p>
          <a:p>
            <a:pPr marL="457200" indent="-457200">
              <a:buFont typeface="+mj-lt"/>
              <a:buAutoNum type="arabicPeriod"/>
            </a:pPr>
            <a:r>
              <a:rPr lang="en-US">
                <a:latin typeface="SVN-Segoe Print" panose="020B0606040200020203" pitchFamily="34" charset="0"/>
              </a:rPr>
              <a:t>Data / Event / 2-ways Binding;   Property Binding   ;  Style Binding &amp; Class Binding</a:t>
            </a:r>
          </a:p>
        </p:txBody>
      </p:sp>
      <p:sp>
        <p:nvSpPr>
          <p:cNvPr id="4" name="Slide Number Placeholder 3">
            <a:extLst>
              <a:ext uri="{FF2B5EF4-FFF2-40B4-BE49-F238E27FC236}">
                <a16:creationId xmlns:a16="http://schemas.microsoft.com/office/drawing/2014/main" id="{F1BC6C19-BDC9-4E0B-A09D-2B91B4C771FE}"/>
              </a:ext>
            </a:extLst>
          </p:cNvPr>
          <p:cNvSpPr>
            <a:spLocks noGrp="1"/>
          </p:cNvSpPr>
          <p:nvPr>
            <p:ph type="sldNum" sz="quarter" idx="12"/>
          </p:nvPr>
        </p:nvSpPr>
        <p:spPr/>
        <p:txBody>
          <a:bodyPr/>
          <a:lstStyle/>
          <a:p>
            <a:fld id="{022B156B-59AE-415F-B24B-8756D48BB977}" type="slidenum">
              <a:rPr lang="en-US" smtClean="0"/>
              <a:pPr/>
              <a:t>8</a:t>
            </a:fld>
            <a:endParaRPr lang="en-US" dirty="0"/>
          </a:p>
        </p:txBody>
      </p:sp>
    </p:spTree>
    <p:extLst>
      <p:ext uri="{BB962C8B-B14F-4D97-AF65-F5344CB8AC3E}">
        <p14:creationId xmlns:p14="http://schemas.microsoft.com/office/powerpoint/2010/main" val="1221217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15. HttpClient &amp; HTTP Request Method </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VD:</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80</a:t>
            </a:fld>
            <a:endParaRPr lang="en-US"/>
          </a:p>
        </p:txBody>
      </p:sp>
      <p:pic>
        <p:nvPicPr>
          <p:cNvPr id="4" name="Picture 3" descr="Graphical user interface, text, application&#10;&#10;Description automatically generated">
            <a:extLst>
              <a:ext uri="{FF2B5EF4-FFF2-40B4-BE49-F238E27FC236}">
                <a16:creationId xmlns:a16="http://schemas.microsoft.com/office/drawing/2014/main" id="{8A19F5C2-717B-4867-981D-67261874B1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9642" y="2252859"/>
            <a:ext cx="3457575" cy="3209925"/>
          </a:xfrm>
          <a:prstGeom prst="rect">
            <a:avLst/>
          </a:prstGeom>
        </p:spPr>
      </p:pic>
    </p:spTree>
    <p:extLst>
      <p:ext uri="{BB962C8B-B14F-4D97-AF65-F5344CB8AC3E}">
        <p14:creationId xmlns:p14="http://schemas.microsoft.com/office/powerpoint/2010/main" val="1523320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16. Handle HttpClient request error</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Để handle error, ta cần đưa Stream đi qua một pipe như đã nhắc đến ở mục 14</a:t>
            </a:r>
          </a:p>
          <a:p>
            <a:r>
              <a:rPr lang="en-US">
                <a:cs typeface="Courier New" panose="02070309020205020404" pitchFamily="49" charset="0"/>
              </a:rPr>
              <a:t>Khi gặp lỗi, Stream trả về một </a:t>
            </a:r>
            <a:r>
              <a:rPr lang="en-US">
                <a:cs typeface="Courier New" panose="02070309020205020404" pitchFamily="49" charset="0"/>
                <a:hlinkClick r:id="rId2"/>
              </a:rPr>
              <a:t>HttpErrorResponse</a:t>
            </a:r>
            <a:r>
              <a:rPr lang="en-US">
                <a:cs typeface="Courier New" panose="02070309020205020404" pitchFamily="49" charset="0"/>
              </a:rPr>
              <a:t>, sử dụng hàm </a:t>
            </a:r>
            <a:r>
              <a:rPr lang="en-US">
                <a:solidFill>
                  <a:schemeClr val="bg2">
                    <a:lumMod val="50000"/>
                  </a:schemeClr>
                </a:solidFill>
                <a:cs typeface="Courier New" panose="02070309020205020404" pitchFamily="49" charset="0"/>
              </a:rPr>
              <a:t>catchError</a:t>
            </a:r>
            <a:r>
              <a:rPr lang="en-US">
                <a:cs typeface="Courier New" panose="02070309020205020404" pitchFamily="49" charset="0"/>
              </a:rPr>
              <a:t> đặt trong </a:t>
            </a:r>
            <a:r>
              <a:rPr lang="en-US">
                <a:solidFill>
                  <a:schemeClr val="bg2">
                    <a:lumMod val="50000"/>
                  </a:schemeClr>
                </a:solidFill>
                <a:cs typeface="Courier New" panose="02070309020205020404" pitchFamily="49" charset="0"/>
              </a:rPr>
              <a:t>pipe</a:t>
            </a:r>
            <a:r>
              <a:rPr lang="en-US">
                <a:cs typeface="Courier New" panose="02070309020205020404" pitchFamily="49" charset="0"/>
              </a:rPr>
              <a:t> sẽ bắt được error này, và dựa vào các status code, message,... trả về, ta sẽ gọi các tác vụ xử lý tương ứng.</a:t>
            </a:r>
          </a:p>
          <a:p>
            <a:r>
              <a:rPr lang="en-US">
                <a:cs typeface="Courier New" panose="02070309020205020404" pitchFamily="49" charset="0"/>
              </a:rPr>
              <a:t>VD:</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81</a:t>
            </a:fld>
            <a:endParaRPr lang="en-US"/>
          </a:p>
        </p:txBody>
      </p:sp>
      <p:pic>
        <p:nvPicPr>
          <p:cNvPr id="8" name="Picture 7">
            <a:extLst>
              <a:ext uri="{FF2B5EF4-FFF2-40B4-BE49-F238E27FC236}">
                <a16:creationId xmlns:a16="http://schemas.microsoft.com/office/drawing/2014/main" id="{1F0A9667-25F1-496B-AA3E-7A60B17B627C}"/>
              </a:ext>
            </a:extLst>
          </p:cNvPr>
          <p:cNvPicPr>
            <a:picLocks noChangeAspect="1"/>
          </p:cNvPicPr>
          <p:nvPr/>
        </p:nvPicPr>
        <p:blipFill>
          <a:blip r:embed="rId3"/>
          <a:stretch>
            <a:fillRect/>
          </a:stretch>
        </p:blipFill>
        <p:spPr>
          <a:xfrm>
            <a:off x="2478726" y="4098583"/>
            <a:ext cx="4353768" cy="2192489"/>
          </a:xfrm>
          <a:prstGeom prst="rect">
            <a:avLst/>
          </a:prstGeom>
        </p:spPr>
      </p:pic>
      <p:sp>
        <p:nvSpPr>
          <p:cNvPr id="9" name="TextBox 8">
            <a:extLst>
              <a:ext uri="{FF2B5EF4-FFF2-40B4-BE49-F238E27FC236}">
                <a16:creationId xmlns:a16="http://schemas.microsoft.com/office/drawing/2014/main" id="{8F849AA0-892E-42D3-9601-F49945C0E8EB}"/>
              </a:ext>
            </a:extLst>
          </p:cNvPr>
          <p:cNvSpPr txBox="1"/>
          <p:nvPr/>
        </p:nvSpPr>
        <p:spPr>
          <a:xfrm>
            <a:off x="6832494" y="4950012"/>
            <a:ext cx="4745736" cy="1569660"/>
          </a:xfrm>
          <a:prstGeom prst="rect">
            <a:avLst/>
          </a:prstGeom>
          <a:noFill/>
        </p:spPr>
        <p:txBody>
          <a:bodyPr wrap="square" rtlCol="0">
            <a:spAutoFit/>
          </a:bodyPr>
          <a:lstStyle/>
          <a:p>
            <a:r>
              <a:rPr lang="en-US" sz="1600" b="0">
                <a:solidFill>
                  <a:srgbClr val="795E26"/>
                </a:solidFill>
                <a:effectLst/>
                <a:latin typeface="Consolas" panose="020B0609020204030204" pitchFamily="49" charset="0"/>
              </a:rPr>
              <a:t>catchError</a:t>
            </a:r>
            <a:r>
              <a:rPr lang="en-US" sz="1600" b="0">
                <a:solidFill>
                  <a:srgbClr val="000000"/>
                </a:solidFill>
                <a:effectLst/>
                <a:latin typeface="Consolas" panose="020B0609020204030204" pitchFamily="49" charset="0"/>
              </a:rPr>
              <a:t>(</a:t>
            </a:r>
            <a:r>
              <a:rPr lang="en-US" sz="1600" b="0">
                <a:solidFill>
                  <a:srgbClr val="001080"/>
                </a:solidFill>
                <a:effectLst/>
                <a:latin typeface="Consolas" panose="020B0609020204030204" pitchFamily="49" charset="0"/>
              </a:rPr>
              <a:t>err</a:t>
            </a:r>
            <a:r>
              <a:rPr lang="en-US" sz="1600" b="0">
                <a:solidFill>
                  <a:srgbClr val="000000"/>
                </a:solidFill>
                <a:effectLst/>
                <a:latin typeface="Consolas" panose="020B0609020204030204" pitchFamily="49" charset="0"/>
              </a:rPr>
              <a:t> </a:t>
            </a:r>
            <a:r>
              <a:rPr lang="en-US" sz="1600" b="0">
                <a:solidFill>
                  <a:srgbClr val="0000FF"/>
                </a:solidFill>
                <a:effectLst/>
                <a:latin typeface="Consolas" panose="020B0609020204030204" pitchFamily="49" charset="0"/>
              </a:rPr>
              <a:t>=&gt;</a:t>
            </a:r>
            <a:r>
              <a:rPr lang="en-US" sz="1600" b="0">
                <a:solidFill>
                  <a:srgbClr val="000000"/>
                </a:solidFill>
                <a:effectLst/>
                <a:latin typeface="Consolas" panose="020B0609020204030204" pitchFamily="49" charset="0"/>
              </a:rPr>
              <a:t> </a:t>
            </a:r>
            <a:r>
              <a:rPr lang="en-US" sz="1600" b="0">
                <a:solidFill>
                  <a:srgbClr val="0000FF"/>
                </a:solidFill>
                <a:effectLst/>
                <a:latin typeface="Consolas" panose="020B0609020204030204" pitchFamily="49" charset="0"/>
              </a:rPr>
              <a:t>this</a:t>
            </a:r>
            <a:r>
              <a:rPr lang="en-US" sz="1600" b="0">
                <a:solidFill>
                  <a:srgbClr val="000000"/>
                </a:solidFill>
                <a:effectLst/>
                <a:latin typeface="Consolas" panose="020B0609020204030204" pitchFamily="49" charset="0"/>
              </a:rPr>
              <a:t>.</a:t>
            </a:r>
            <a:r>
              <a:rPr lang="en-US" sz="1600" b="0">
                <a:solidFill>
                  <a:srgbClr val="795E26"/>
                </a:solidFill>
                <a:effectLst/>
                <a:latin typeface="Consolas" panose="020B0609020204030204" pitchFamily="49" charset="0"/>
              </a:rPr>
              <a:t>handleError</a:t>
            </a:r>
            <a:r>
              <a:rPr lang="en-US" sz="1600" b="0">
                <a:solidFill>
                  <a:srgbClr val="000000"/>
                </a:solidFill>
                <a:effectLst/>
                <a:latin typeface="Consolas" panose="020B0609020204030204" pitchFamily="49" charset="0"/>
              </a:rPr>
              <a:t>(</a:t>
            </a:r>
            <a:r>
              <a:rPr lang="en-US" sz="1600" b="0">
                <a:solidFill>
                  <a:srgbClr val="001080"/>
                </a:solidFill>
                <a:effectLst/>
                <a:latin typeface="Consolas" panose="020B0609020204030204" pitchFamily="49" charset="0"/>
              </a:rPr>
              <a:t>err</a:t>
            </a:r>
            <a:r>
              <a:rPr lang="en-US" sz="1600" b="0">
                <a:solidFill>
                  <a:srgbClr val="000000"/>
                </a:solidFill>
                <a:effectLst/>
                <a:latin typeface="Consolas" panose="020B0609020204030204" pitchFamily="49" charset="0"/>
              </a:rPr>
              <a:t>))</a:t>
            </a:r>
          </a:p>
          <a:p>
            <a:endParaRPr lang="en-US" sz="1600" b="0">
              <a:solidFill>
                <a:srgbClr val="000000"/>
              </a:solidFill>
              <a:effectLst/>
              <a:latin typeface="Consolas" panose="020B0609020204030204" pitchFamily="49" charset="0"/>
            </a:endParaRPr>
          </a:p>
          <a:p>
            <a:r>
              <a:rPr lang="en-US" sz="1600"/>
              <a:t>cũng có thể viết gọn thành</a:t>
            </a:r>
          </a:p>
          <a:p>
            <a:endParaRPr lang="en-US" sz="1600"/>
          </a:p>
          <a:p>
            <a:r>
              <a:rPr lang="en-US" sz="1600" b="0">
                <a:solidFill>
                  <a:srgbClr val="795E26"/>
                </a:solidFill>
                <a:effectLst/>
                <a:latin typeface="Consolas" panose="020B0609020204030204" pitchFamily="49" charset="0"/>
              </a:rPr>
              <a:t>catchError</a:t>
            </a:r>
            <a:r>
              <a:rPr lang="en-US" sz="1600" b="0">
                <a:solidFill>
                  <a:srgbClr val="000000"/>
                </a:solidFill>
                <a:effectLst/>
                <a:latin typeface="Consolas" panose="020B0609020204030204" pitchFamily="49" charset="0"/>
              </a:rPr>
              <a:t>(</a:t>
            </a:r>
            <a:r>
              <a:rPr lang="en-US" sz="1600" b="0">
                <a:solidFill>
                  <a:srgbClr val="0000FF"/>
                </a:solidFill>
                <a:effectLst/>
                <a:latin typeface="Consolas" panose="020B0609020204030204" pitchFamily="49" charset="0"/>
              </a:rPr>
              <a:t>this</a:t>
            </a:r>
            <a:r>
              <a:rPr lang="en-US" sz="1600" b="0">
                <a:solidFill>
                  <a:srgbClr val="000000"/>
                </a:solidFill>
                <a:effectLst/>
                <a:latin typeface="Consolas" panose="020B0609020204030204" pitchFamily="49" charset="0"/>
              </a:rPr>
              <a:t>.</a:t>
            </a:r>
            <a:r>
              <a:rPr lang="en-US" sz="1600" b="0">
                <a:solidFill>
                  <a:srgbClr val="795E26"/>
                </a:solidFill>
                <a:effectLst/>
                <a:latin typeface="Consolas" panose="020B0609020204030204" pitchFamily="49" charset="0"/>
              </a:rPr>
              <a:t>handleError</a:t>
            </a:r>
            <a:r>
              <a:rPr lang="en-US" sz="1600" b="0">
                <a:solidFill>
                  <a:srgbClr val="000000"/>
                </a:solidFill>
                <a:effectLst/>
                <a:latin typeface="Consolas" panose="020B0609020204030204" pitchFamily="49" charset="0"/>
              </a:rPr>
              <a:t>)</a:t>
            </a:r>
          </a:p>
          <a:p>
            <a:endParaRPr lang="en-US" sz="1600"/>
          </a:p>
        </p:txBody>
      </p:sp>
    </p:spTree>
    <p:extLst>
      <p:ext uri="{BB962C8B-B14F-4D97-AF65-F5344CB8AC3E}">
        <p14:creationId xmlns:p14="http://schemas.microsoft.com/office/powerpoint/2010/main" val="2925182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17. Interceptor</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Việc cứ mỗi một hàm HttpClient ta phải catchError một lần rất phiền, làm code thừa rất nhiều, vậy nên </a:t>
            </a:r>
            <a:r>
              <a:rPr lang="en-US">
                <a:cs typeface="Courier New" panose="02070309020205020404" pitchFamily="49" charset="0"/>
                <a:hlinkClick r:id="rId2"/>
              </a:rPr>
              <a:t>HttpInterceptor</a:t>
            </a:r>
            <a:r>
              <a:rPr lang="en-US">
                <a:cs typeface="Courier New" panose="02070309020205020404" pitchFamily="49" charset="0"/>
              </a:rPr>
              <a:t> ra đời để giải quyết vấn đề này.</a:t>
            </a:r>
          </a:p>
          <a:p>
            <a:r>
              <a:rPr lang="en-US">
                <a:solidFill>
                  <a:schemeClr val="bg2">
                    <a:lumMod val="50000"/>
                  </a:schemeClr>
                </a:solidFill>
              </a:rPr>
              <a:t>HttpInterceptor</a:t>
            </a:r>
            <a:r>
              <a:rPr lang="en-US">
                <a:cs typeface="Courier New" panose="02070309020205020404" pitchFamily="49" charset="0"/>
              </a:rPr>
              <a:t> sẽ xử lý mọi request trước khi request gửi đi hoặc response nhận về.</a:t>
            </a:r>
          </a:p>
          <a:p>
            <a:r>
              <a:rPr lang="en-US">
                <a:solidFill>
                  <a:schemeClr val="bg2">
                    <a:lumMod val="50000"/>
                  </a:schemeClr>
                </a:solidFill>
              </a:rPr>
              <a:t>HttpInterceptor </a:t>
            </a:r>
            <a:r>
              <a:rPr lang="en-US">
                <a:cs typeface="Courier New" panose="02070309020205020404" pitchFamily="49" charset="0"/>
              </a:rPr>
              <a:t>là một Interface nên không thể “new” một đối tượng được, để sử dụng, ta cần tạo mới một class kế thừa (implements) interface này, sau đó viết lại hàm </a:t>
            </a:r>
            <a:r>
              <a:rPr lang="en-US">
                <a:solidFill>
                  <a:schemeClr val="bg2">
                    <a:lumMod val="50000"/>
                  </a:schemeClr>
                </a:solidFill>
                <a:cs typeface="Courier New" panose="02070309020205020404" pitchFamily="49" charset="0"/>
              </a:rPr>
              <a:t>intercept</a:t>
            </a:r>
            <a:r>
              <a:rPr lang="en-US">
                <a:cs typeface="Courier New" panose="02070309020205020404" pitchFamily="49" charset="0"/>
              </a:rPr>
              <a:t> để thực hiện xử lý request theo ý muốn.</a:t>
            </a:r>
          </a:p>
          <a:p>
            <a:endParaRPr lang="en-US">
              <a:cs typeface="Courier New" panose="02070309020205020404" pitchFamily="49" charset="0"/>
            </a:endParaRPr>
          </a:p>
          <a:p>
            <a:endParaRPr lang="en-US">
              <a:cs typeface="Courier New" panose="02070309020205020404" pitchFamily="49" charset="0"/>
            </a:endParaRP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82</a:t>
            </a:fld>
            <a:endParaRPr lang="en-US"/>
          </a:p>
        </p:txBody>
      </p:sp>
    </p:spTree>
    <p:extLst>
      <p:ext uri="{BB962C8B-B14F-4D97-AF65-F5344CB8AC3E}">
        <p14:creationId xmlns:p14="http://schemas.microsoft.com/office/powerpoint/2010/main" val="662606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17. Interceptor</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Ngoài handle error, Interceptor còn có thể thêm custom header vào request trước khi gửi đi.</a:t>
            </a:r>
            <a:br>
              <a:rPr lang="en-US">
                <a:cs typeface="Courier New" panose="02070309020205020404" pitchFamily="49" charset="0"/>
              </a:rPr>
            </a:br>
            <a:r>
              <a:rPr lang="en-US">
                <a:cs typeface="Courier New" panose="02070309020205020404" pitchFamily="49" charset="0"/>
              </a:rPr>
              <a:t>VD: Tự động thêm AuthToken vào header.</a:t>
            </a:r>
          </a:p>
          <a:p>
            <a:r>
              <a:rPr lang="en-US">
                <a:cs typeface="Courier New" panose="02070309020205020404" pitchFamily="49" charset="0"/>
              </a:rPr>
              <a:t>Xem thêm </a:t>
            </a:r>
            <a:r>
              <a:rPr lang="en-US">
                <a:cs typeface="Courier New" panose="02070309020205020404" pitchFamily="49" charset="0"/>
                <a:hlinkClick r:id="rId2"/>
              </a:rPr>
              <a:t>tại đây</a:t>
            </a:r>
            <a:r>
              <a:rPr lang="en-US">
                <a:cs typeface="Courier New" panose="02070309020205020404" pitchFamily="49" charset="0"/>
              </a:rPr>
              <a:t>.</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83</a:t>
            </a:fld>
            <a:endParaRPr lang="en-US"/>
          </a:p>
        </p:txBody>
      </p:sp>
    </p:spTree>
    <p:extLst>
      <p:ext uri="{BB962C8B-B14F-4D97-AF65-F5344CB8AC3E}">
        <p14:creationId xmlns:p14="http://schemas.microsoft.com/office/powerpoint/2010/main" val="2284281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17. Interceptor</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VD về một Interceptor:</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84</a:t>
            </a:fld>
            <a:endParaRPr lang="en-US"/>
          </a:p>
        </p:txBody>
      </p:sp>
      <p:pic>
        <p:nvPicPr>
          <p:cNvPr id="4" name="Picture 3">
            <a:extLst>
              <a:ext uri="{FF2B5EF4-FFF2-40B4-BE49-F238E27FC236}">
                <a16:creationId xmlns:a16="http://schemas.microsoft.com/office/drawing/2014/main" id="{04FBF8D7-30DD-4EB1-9CE3-622291368C04}"/>
              </a:ext>
            </a:extLst>
          </p:cNvPr>
          <p:cNvPicPr>
            <a:picLocks noChangeAspect="1"/>
          </p:cNvPicPr>
          <p:nvPr/>
        </p:nvPicPr>
        <p:blipFill>
          <a:blip r:embed="rId2"/>
          <a:stretch>
            <a:fillRect/>
          </a:stretch>
        </p:blipFill>
        <p:spPr>
          <a:xfrm>
            <a:off x="4728796" y="1524000"/>
            <a:ext cx="4975041" cy="5135113"/>
          </a:xfrm>
          <a:prstGeom prst="rect">
            <a:avLst/>
          </a:prstGeom>
        </p:spPr>
      </p:pic>
    </p:spTree>
    <p:extLst>
      <p:ext uri="{BB962C8B-B14F-4D97-AF65-F5344CB8AC3E}">
        <p14:creationId xmlns:p14="http://schemas.microsoft.com/office/powerpoint/2010/main" val="2026095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18. Reactive Forms [1]: FormBuilder; FormGroup</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Form là phần không thể thiếu của bất kỳ trang web nào.</a:t>
            </a:r>
            <a:br>
              <a:rPr lang="en-US">
                <a:cs typeface="Courier New" panose="02070309020205020404" pitchFamily="49" charset="0"/>
              </a:rPr>
            </a:br>
            <a:r>
              <a:rPr lang="en-US">
                <a:cs typeface="Courier New" panose="02070309020205020404" pitchFamily="49" charset="0"/>
              </a:rPr>
              <a:t>Angular có 2 loại Form là </a:t>
            </a:r>
            <a:r>
              <a:rPr lang="en-US">
                <a:solidFill>
                  <a:schemeClr val="bg2">
                    <a:lumMod val="50000"/>
                  </a:schemeClr>
                </a:solidFill>
                <a:cs typeface="Courier New" panose="02070309020205020404" pitchFamily="49" charset="0"/>
              </a:rPr>
              <a:t>Template-Driven Forms </a:t>
            </a:r>
            <a:r>
              <a:rPr lang="en-US">
                <a:cs typeface="Courier New" panose="02070309020205020404" pitchFamily="49" charset="0"/>
              </a:rPr>
              <a:t>và </a:t>
            </a:r>
            <a:r>
              <a:rPr lang="en-US">
                <a:solidFill>
                  <a:schemeClr val="bg2">
                    <a:lumMod val="50000"/>
                  </a:schemeClr>
                </a:solidFill>
                <a:cs typeface="Courier New" panose="02070309020205020404" pitchFamily="49" charset="0"/>
              </a:rPr>
              <a:t>Model Driven Forms</a:t>
            </a:r>
            <a:r>
              <a:rPr lang="en-US">
                <a:cs typeface="Courier New" panose="02070309020205020404" pitchFamily="49" charset="0"/>
              </a:rPr>
              <a:t>.</a:t>
            </a:r>
          </a:p>
          <a:p>
            <a:r>
              <a:rPr lang="en-US">
                <a:cs typeface="Courier New" panose="02070309020205020404" pitchFamily="49" charset="0"/>
              </a:rPr>
              <a:t>Bạn có thể xem thêm về </a:t>
            </a:r>
            <a:r>
              <a:rPr lang="en-US">
                <a:solidFill>
                  <a:schemeClr val="bg2">
                    <a:lumMod val="50000"/>
                  </a:schemeClr>
                </a:solidFill>
                <a:cs typeface="Courier New" panose="02070309020205020404" pitchFamily="49" charset="0"/>
              </a:rPr>
              <a:t>Template-Driven Forms </a:t>
            </a:r>
            <a:r>
              <a:rPr lang="en-US">
                <a:cs typeface="Courier New" panose="02070309020205020404" pitchFamily="49" charset="0"/>
              </a:rPr>
              <a:t>thường được dùng trong AngularJS cũ </a:t>
            </a:r>
            <a:r>
              <a:rPr lang="en-US">
                <a:cs typeface="Courier New" panose="02070309020205020404" pitchFamily="49" charset="0"/>
                <a:hlinkClick r:id="rId2"/>
              </a:rPr>
              <a:t>tại đây</a:t>
            </a:r>
            <a:r>
              <a:rPr lang="en-US">
                <a:cs typeface="Courier New" panose="02070309020205020404" pitchFamily="49" charset="0"/>
              </a:rPr>
              <a:t>. Form này phù hợp với các form nhỏ và đơn giản.</a:t>
            </a:r>
          </a:p>
          <a:p>
            <a:r>
              <a:rPr lang="en-US">
                <a:cs typeface="Courier New" panose="02070309020205020404" pitchFamily="49" charset="0"/>
              </a:rPr>
              <a:t>Đối với các Form lớn, phức tạp, ta nên dùng </a:t>
            </a:r>
            <a:r>
              <a:rPr lang="en-US">
                <a:solidFill>
                  <a:schemeClr val="bg2">
                    <a:lumMod val="50000"/>
                  </a:schemeClr>
                </a:solidFill>
                <a:cs typeface="Courier New" panose="02070309020205020404" pitchFamily="49" charset="0"/>
              </a:rPr>
              <a:t>Model Driven Forms</a:t>
            </a:r>
            <a:r>
              <a:rPr lang="en-US">
                <a:cs typeface="Courier New" panose="02070309020205020404" pitchFamily="49" charset="0"/>
              </a:rPr>
              <a:t>.</a:t>
            </a:r>
          </a:p>
          <a:p>
            <a:r>
              <a:rPr lang="en-US">
                <a:cs typeface="Courier New" panose="02070309020205020404" pitchFamily="49" charset="0"/>
              </a:rPr>
              <a:t>Phần này tập trung vào Model Driven Form hay còn gọi là Reactive Forms.</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85</a:t>
            </a:fld>
            <a:endParaRPr lang="en-US"/>
          </a:p>
        </p:txBody>
      </p:sp>
    </p:spTree>
    <p:extLst>
      <p:ext uri="{BB962C8B-B14F-4D97-AF65-F5344CB8AC3E}">
        <p14:creationId xmlns:p14="http://schemas.microsoft.com/office/powerpoint/2010/main" val="1511222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18. Reactive Forms [1]: FormBuilder; FormGroup</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FormControl: có thể hiểu đơn giản là các thành phần (input) của form. Theo dõi value và trạng thái valid mà người dùng nhập vào control.</a:t>
            </a:r>
          </a:p>
          <a:p>
            <a:r>
              <a:rPr lang="en-US">
                <a:cs typeface="Courier New" panose="02070309020205020404" pitchFamily="49" charset="0"/>
              </a:rPr>
              <a:t>FormGroup: là đối tượng chứa các FormControl, theo dõi value và trạng thái valid của các FormControl để quy về value và trạng thái valid chung của cả form</a:t>
            </a:r>
          </a:p>
          <a:p>
            <a:r>
              <a:rPr lang="en-US">
                <a:cs typeface="Courier New" panose="02070309020205020404" pitchFamily="49" charset="0"/>
              </a:rPr>
              <a:t>VD tạo FormGroup với FormControl:</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86</a:t>
            </a:fld>
            <a:endParaRPr lang="en-US"/>
          </a:p>
        </p:txBody>
      </p:sp>
      <p:pic>
        <p:nvPicPr>
          <p:cNvPr id="4" name="Picture 3">
            <a:extLst>
              <a:ext uri="{FF2B5EF4-FFF2-40B4-BE49-F238E27FC236}">
                <a16:creationId xmlns:a16="http://schemas.microsoft.com/office/drawing/2014/main" id="{8ABAC749-D5C0-4E3E-B989-624E95925CC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45223" y="4533589"/>
            <a:ext cx="2900698" cy="1757483"/>
          </a:xfrm>
          <a:prstGeom prst="rect">
            <a:avLst/>
          </a:prstGeom>
        </p:spPr>
      </p:pic>
    </p:spTree>
    <p:extLst>
      <p:ext uri="{BB962C8B-B14F-4D97-AF65-F5344CB8AC3E}">
        <p14:creationId xmlns:p14="http://schemas.microsoft.com/office/powerpoint/2010/main" val="277663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18. Reactive Forms [1]: FormBuilder; FormGroup</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Cách tạo tạo FormGroup với FormControl khá là dài, để giải quyết vấn đề này, ta sử dụng FormBuilder</a:t>
            </a:r>
          </a:p>
          <a:p>
            <a:r>
              <a:rPr lang="en-US">
                <a:cs typeface="Courier New" panose="02070309020205020404" pitchFamily="49" charset="0"/>
              </a:rPr>
              <a:t>VD tạo FormGroup với FormBuilder:</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87</a:t>
            </a:fld>
            <a:endParaRPr lang="en-US"/>
          </a:p>
        </p:txBody>
      </p:sp>
      <p:pic>
        <p:nvPicPr>
          <p:cNvPr id="7" name="Picture 6">
            <a:extLst>
              <a:ext uri="{FF2B5EF4-FFF2-40B4-BE49-F238E27FC236}">
                <a16:creationId xmlns:a16="http://schemas.microsoft.com/office/drawing/2014/main" id="{87488BAA-3934-479C-BD1C-43035E67A7A6}"/>
              </a:ext>
            </a:extLst>
          </p:cNvPr>
          <p:cNvPicPr>
            <a:picLocks noChangeAspect="1"/>
          </p:cNvPicPr>
          <p:nvPr/>
        </p:nvPicPr>
        <p:blipFill>
          <a:blip r:embed="rId2"/>
          <a:stretch>
            <a:fillRect/>
          </a:stretch>
        </p:blipFill>
        <p:spPr>
          <a:xfrm>
            <a:off x="3921447" y="3371648"/>
            <a:ext cx="4172532" cy="2410161"/>
          </a:xfrm>
          <a:prstGeom prst="rect">
            <a:avLst/>
          </a:prstGeom>
        </p:spPr>
      </p:pic>
    </p:spTree>
    <p:extLst>
      <p:ext uri="{BB962C8B-B14F-4D97-AF65-F5344CB8AC3E}">
        <p14:creationId xmlns:p14="http://schemas.microsoft.com/office/powerpoint/2010/main" val="4156762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18. Reactive Forms [1]: FormBuilder; FormGroup</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Binding với HTML: sử dụng [formGroup] và formControlName</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88</a:t>
            </a:fld>
            <a:endParaRPr lang="en-US"/>
          </a:p>
        </p:txBody>
      </p:sp>
      <p:pic>
        <p:nvPicPr>
          <p:cNvPr id="4" name="Picture 3">
            <a:extLst>
              <a:ext uri="{FF2B5EF4-FFF2-40B4-BE49-F238E27FC236}">
                <a16:creationId xmlns:a16="http://schemas.microsoft.com/office/drawing/2014/main" id="{E549FC31-F74D-4FAA-A7E0-CA865F6A5646}"/>
              </a:ext>
            </a:extLst>
          </p:cNvPr>
          <p:cNvPicPr>
            <a:picLocks noChangeAspect="1"/>
          </p:cNvPicPr>
          <p:nvPr/>
        </p:nvPicPr>
        <p:blipFill>
          <a:blip r:embed="rId3"/>
          <a:stretch>
            <a:fillRect/>
          </a:stretch>
        </p:blipFill>
        <p:spPr>
          <a:xfrm>
            <a:off x="1258341" y="2276730"/>
            <a:ext cx="3900106" cy="2600070"/>
          </a:xfrm>
          <a:prstGeom prst="rect">
            <a:avLst/>
          </a:prstGeom>
        </p:spPr>
      </p:pic>
      <p:pic>
        <p:nvPicPr>
          <p:cNvPr id="9" name="Picture 8">
            <a:extLst>
              <a:ext uri="{FF2B5EF4-FFF2-40B4-BE49-F238E27FC236}">
                <a16:creationId xmlns:a16="http://schemas.microsoft.com/office/drawing/2014/main" id="{B368261D-8A52-4282-97C7-B48293121D59}"/>
              </a:ext>
            </a:extLst>
          </p:cNvPr>
          <p:cNvPicPr>
            <a:picLocks noChangeAspect="1"/>
          </p:cNvPicPr>
          <p:nvPr/>
        </p:nvPicPr>
        <p:blipFill>
          <a:blip r:embed="rId4"/>
          <a:stretch>
            <a:fillRect/>
          </a:stretch>
        </p:blipFill>
        <p:spPr>
          <a:xfrm>
            <a:off x="5295214" y="2276730"/>
            <a:ext cx="2766002" cy="3086414"/>
          </a:xfrm>
          <a:prstGeom prst="rect">
            <a:avLst/>
          </a:prstGeom>
        </p:spPr>
      </p:pic>
      <p:pic>
        <p:nvPicPr>
          <p:cNvPr id="13" name="Picture 12" descr="Graphical user interface, text, application&#10;&#10;Description automatically generated">
            <a:extLst>
              <a:ext uri="{FF2B5EF4-FFF2-40B4-BE49-F238E27FC236}">
                <a16:creationId xmlns:a16="http://schemas.microsoft.com/office/drawing/2014/main" id="{BEE7BC7B-E4DF-45A2-95DF-7B0C6ACA42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7983" y="2276730"/>
            <a:ext cx="3161036" cy="2129618"/>
          </a:xfrm>
          <a:prstGeom prst="rect">
            <a:avLst/>
          </a:prstGeom>
        </p:spPr>
      </p:pic>
    </p:spTree>
    <p:extLst>
      <p:ext uri="{BB962C8B-B14F-4D97-AF65-F5344CB8AC3E}">
        <p14:creationId xmlns:p14="http://schemas.microsoft.com/office/powerpoint/2010/main" val="59054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18. Reactive Forms [1]: FormBuilder; FormGroup</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Cập nhật value có sẵn cho form (ví dụ trường hợp edit)</a:t>
            </a:r>
          </a:p>
          <a:p>
            <a:pPr lvl="1">
              <a:buFont typeface="Wingdings" panose="05000000000000000000" pitchFamily="2" charset="2"/>
              <a:buChar char="§"/>
            </a:pPr>
            <a:r>
              <a:rPr lang="en-US">
                <a:cs typeface="Courier New" panose="02070309020205020404" pitchFamily="49" charset="0"/>
              </a:rPr>
              <a:t>patchValue: form.patchValue({ value object })</a:t>
            </a:r>
            <a:br>
              <a:rPr lang="en-US">
                <a:cs typeface="Courier New" panose="02070309020205020404" pitchFamily="49" charset="0"/>
              </a:rPr>
            </a:br>
            <a:r>
              <a:rPr lang="en-US">
                <a:cs typeface="Courier New" panose="02070309020205020404" pitchFamily="49" charset="0"/>
              </a:rPr>
              <a:t>Cập nhật giá trị với key tương ứng của object, không tìm thấy key thì bỏ qua</a:t>
            </a:r>
          </a:p>
          <a:p>
            <a:pPr lvl="1">
              <a:buFont typeface="Wingdings" panose="05000000000000000000" pitchFamily="2" charset="2"/>
              <a:buChar char="§"/>
            </a:pPr>
            <a:r>
              <a:rPr lang="en-US">
                <a:cs typeface="Courier New" panose="02070309020205020404" pitchFamily="49" charset="0"/>
              </a:rPr>
              <a:t>setValue: form.get(‘&lt;fieldName&gt;’).setValue(&lt;value&gt;)</a:t>
            </a:r>
            <a:br>
              <a:rPr lang="en-US">
                <a:cs typeface="Courier New" panose="02070309020205020404" pitchFamily="49" charset="0"/>
              </a:rPr>
            </a:br>
            <a:r>
              <a:rPr lang="en-US">
                <a:cs typeface="Courier New" panose="02070309020205020404" pitchFamily="49" charset="0"/>
              </a:rPr>
              <a:t>Get ra FormControl tương ứng và gán giá trị</a:t>
            </a:r>
          </a:p>
          <a:p>
            <a:pPr lvl="1">
              <a:buFont typeface="Wingdings" panose="05000000000000000000" pitchFamily="2" charset="2"/>
              <a:buChar char="§"/>
            </a:pPr>
            <a:r>
              <a:rPr lang="en-US">
                <a:cs typeface="Courier New" panose="02070309020205020404" pitchFamily="49" charset="0"/>
              </a:rPr>
              <a:t>Reset: form.reset()</a:t>
            </a:r>
            <a:br>
              <a:rPr lang="en-US">
                <a:cs typeface="Courier New" panose="02070309020205020404" pitchFamily="49" charset="0"/>
              </a:rPr>
            </a:br>
            <a:r>
              <a:rPr lang="en-US">
                <a:cs typeface="Courier New" panose="02070309020205020404" pitchFamily="49" charset="0"/>
              </a:rPr>
              <a:t>Xoá value và valid status của FormControl</a:t>
            </a:r>
          </a:p>
          <a:p>
            <a:pPr lvl="1">
              <a:buFont typeface="Wingdings" panose="05000000000000000000" pitchFamily="2" charset="2"/>
              <a:buChar char="§"/>
            </a:pPr>
            <a:r>
              <a:rPr lang="en-US">
                <a:cs typeface="Courier New" panose="02070309020205020404" pitchFamily="49" charset="0"/>
              </a:rPr>
              <a:t>Update value &amp; Validity: sử dụng updateValueAndValidity() cho FormGroup hoặc FormControl riêng lẻ để “refresh” value và valid status khi cần thiết.</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89</a:t>
            </a:fld>
            <a:endParaRPr lang="en-US"/>
          </a:p>
        </p:txBody>
      </p:sp>
    </p:spTree>
    <p:extLst>
      <p:ext uri="{BB962C8B-B14F-4D97-AF65-F5344CB8AC3E}">
        <p14:creationId xmlns:p14="http://schemas.microsoft.com/office/powerpoint/2010/main" val="3636586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65212" y="689680"/>
            <a:ext cx="10058402" cy="647700"/>
          </a:xfrm>
        </p:spPr>
        <p:txBody>
          <a:bodyPr/>
          <a:lstStyle/>
          <a:p>
            <a:r>
              <a:rPr lang="en-US">
                <a:latin typeface="UTM Essendine Caps" panose="02040603050506020204" pitchFamily="18" charset="0"/>
              </a:rPr>
              <a:t>3. Angular Framework</a:t>
            </a:r>
            <a:endParaRPr>
              <a:latin typeface="UTM Essendine Caps" panose="02040603050506020204" pitchFamily="18" charset="0"/>
            </a:endParaRPr>
          </a:p>
        </p:txBody>
      </p:sp>
      <p:sp>
        <p:nvSpPr>
          <p:cNvPr id="14" name="Content Placeholder 13"/>
          <p:cNvSpPr>
            <a:spLocks noGrp="1"/>
          </p:cNvSpPr>
          <p:nvPr>
            <p:ph idx="1"/>
          </p:nvPr>
        </p:nvSpPr>
        <p:spPr>
          <a:xfrm>
            <a:off x="1065214" y="1612635"/>
            <a:ext cx="10058400" cy="4229100"/>
          </a:xfrm>
        </p:spPr>
        <p:txBody>
          <a:bodyPr>
            <a:normAutofit/>
          </a:bodyPr>
          <a:lstStyle/>
          <a:p>
            <a:pPr marL="0" indent="0">
              <a:buNone/>
            </a:pPr>
            <a:r>
              <a:rPr lang="en-US">
                <a:latin typeface="SVN-Segoe Print" panose="020B0606040200020203" pitchFamily="34" charset="0"/>
              </a:rPr>
              <a:t>5. Built-in Directives: ngIf, ngFor, ngSwitchCase, ngTemplateOutlet</a:t>
            </a:r>
          </a:p>
          <a:p>
            <a:pPr marL="0" indent="0">
              <a:buNone/>
            </a:pPr>
            <a:r>
              <a:rPr lang="en-US">
                <a:latin typeface="SVN-Segoe Print" panose="020B0606040200020203" pitchFamily="34" charset="0"/>
              </a:rPr>
              <a:t>6. Custom Directives</a:t>
            </a:r>
          </a:p>
          <a:p>
            <a:pPr marL="0" indent="0">
              <a:buNone/>
            </a:pPr>
            <a:r>
              <a:rPr lang="en-US">
                <a:latin typeface="SVN-Segoe Print" panose="020B0606040200020203" pitchFamily="34" charset="0"/>
              </a:rPr>
              <a:t>7. Input &amp; Output</a:t>
            </a:r>
          </a:p>
          <a:p>
            <a:pPr marL="0" indent="0">
              <a:buNone/>
            </a:pPr>
            <a:r>
              <a:rPr lang="en-US">
                <a:latin typeface="SVN-Segoe Print" panose="020B0606040200020203" pitchFamily="34" charset="0"/>
              </a:rPr>
              <a:t>8. Tương tác giữa các Components với Input &amp; Output</a:t>
            </a:r>
          </a:p>
          <a:p>
            <a:pPr marL="0" indent="0">
              <a:buNone/>
            </a:pPr>
            <a:r>
              <a:rPr lang="en-US">
                <a:latin typeface="SVN-Segoe Print" panose="020B0606040200020203" pitchFamily="34" charset="0"/>
              </a:rPr>
              <a:t>9. Template Refeference variable</a:t>
            </a:r>
          </a:p>
          <a:p>
            <a:pPr marL="0" indent="0">
              <a:buNone/>
            </a:pPr>
            <a:r>
              <a:rPr lang="en-US">
                <a:latin typeface="SVN-Segoe Print" panose="020B0606040200020203" pitchFamily="34" charset="0"/>
              </a:rPr>
              <a:t>10. ViewChild &amp; ViewChilden</a:t>
            </a:r>
          </a:p>
          <a:p>
            <a:pPr marL="0" indent="0">
              <a:buNone/>
            </a:pPr>
            <a:r>
              <a:rPr lang="en-US">
                <a:latin typeface="SVN-Segoe Print" panose="020B0606040200020203" pitchFamily="34" charset="0"/>
              </a:rPr>
              <a:t>11. Content projection: ng-content</a:t>
            </a:r>
          </a:p>
        </p:txBody>
      </p:sp>
      <p:sp>
        <p:nvSpPr>
          <p:cNvPr id="4" name="Slide Number Placeholder 3">
            <a:extLst>
              <a:ext uri="{FF2B5EF4-FFF2-40B4-BE49-F238E27FC236}">
                <a16:creationId xmlns:a16="http://schemas.microsoft.com/office/drawing/2014/main" id="{9F2CAD18-708D-4F06-AE51-2DF5C9ABA525}"/>
              </a:ext>
            </a:extLst>
          </p:cNvPr>
          <p:cNvSpPr>
            <a:spLocks noGrp="1"/>
          </p:cNvSpPr>
          <p:nvPr>
            <p:ph type="sldNum" sz="quarter" idx="12"/>
          </p:nvPr>
        </p:nvSpPr>
        <p:spPr/>
        <p:txBody>
          <a:bodyPr/>
          <a:lstStyle/>
          <a:p>
            <a:fld id="{022B156B-59AE-415F-B24B-8756D48BB977}" type="slidenum">
              <a:rPr lang="en-US" smtClean="0"/>
              <a:pPr/>
              <a:t>9</a:t>
            </a:fld>
            <a:endParaRPr lang="en-US" dirty="0"/>
          </a:p>
        </p:txBody>
      </p:sp>
    </p:spTree>
    <p:extLst>
      <p:ext uri="{BB962C8B-B14F-4D97-AF65-F5344CB8AC3E}">
        <p14:creationId xmlns:p14="http://schemas.microsoft.com/office/powerpoint/2010/main" val="225008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18. Reactive Forms [1]: FormBuilder; FormGroup</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VD:</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90</a:t>
            </a:fld>
            <a:endParaRPr lang="en-US"/>
          </a:p>
        </p:txBody>
      </p:sp>
      <p:pic>
        <p:nvPicPr>
          <p:cNvPr id="4" name="Picture 3">
            <a:extLst>
              <a:ext uri="{FF2B5EF4-FFF2-40B4-BE49-F238E27FC236}">
                <a16:creationId xmlns:a16="http://schemas.microsoft.com/office/drawing/2014/main" id="{9AD1FB82-94D8-4BB0-8691-2CCD7CA6FCE4}"/>
              </a:ext>
            </a:extLst>
          </p:cNvPr>
          <p:cNvPicPr>
            <a:picLocks noChangeAspect="1"/>
          </p:cNvPicPr>
          <p:nvPr/>
        </p:nvPicPr>
        <p:blipFill>
          <a:blip r:embed="rId2"/>
          <a:stretch>
            <a:fillRect/>
          </a:stretch>
        </p:blipFill>
        <p:spPr>
          <a:xfrm>
            <a:off x="2211524" y="1752600"/>
            <a:ext cx="3447154" cy="2361485"/>
          </a:xfrm>
          <a:prstGeom prst="rect">
            <a:avLst/>
          </a:prstGeom>
        </p:spPr>
      </p:pic>
      <p:pic>
        <p:nvPicPr>
          <p:cNvPr id="8" name="Picture 7">
            <a:extLst>
              <a:ext uri="{FF2B5EF4-FFF2-40B4-BE49-F238E27FC236}">
                <a16:creationId xmlns:a16="http://schemas.microsoft.com/office/drawing/2014/main" id="{AF8F9C8E-61F1-4718-8B1E-48D705EDAF41}"/>
              </a:ext>
            </a:extLst>
          </p:cNvPr>
          <p:cNvPicPr>
            <a:picLocks noChangeAspect="1"/>
          </p:cNvPicPr>
          <p:nvPr/>
        </p:nvPicPr>
        <p:blipFill>
          <a:blip r:embed="rId3"/>
          <a:stretch>
            <a:fillRect/>
          </a:stretch>
        </p:blipFill>
        <p:spPr>
          <a:xfrm>
            <a:off x="6081230" y="1752600"/>
            <a:ext cx="5042384" cy="1704806"/>
          </a:xfrm>
          <a:prstGeom prst="rect">
            <a:avLst/>
          </a:prstGeom>
        </p:spPr>
      </p:pic>
      <p:pic>
        <p:nvPicPr>
          <p:cNvPr id="10" name="Picture 9" descr="Text&#10;&#10;Description automatically generated">
            <a:extLst>
              <a:ext uri="{FF2B5EF4-FFF2-40B4-BE49-F238E27FC236}">
                <a16:creationId xmlns:a16="http://schemas.microsoft.com/office/drawing/2014/main" id="{FF1E1F57-8012-4EC7-BF0B-6A1C6E1707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5040" y="4342685"/>
            <a:ext cx="4952379" cy="1663168"/>
          </a:xfrm>
          <a:prstGeom prst="rect">
            <a:avLst/>
          </a:prstGeom>
        </p:spPr>
      </p:pic>
    </p:spTree>
    <p:extLst>
      <p:ext uri="{BB962C8B-B14F-4D97-AF65-F5344CB8AC3E}">
        <p14:creationId xmlns:p14="http://schemas.microsoft.com/office/powerpoint/2010/main" val="1230149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19. Reactive Forms [2]: FormArray</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Trường hợp Form nằm trong Form, hay nói cách khác: FormControl là một FormGroup thì phải làm sao?</a:t>
            </a:r>
            <a:br>
              <a:rPr lang="en-US">
                <a:cs typeface="Courier New" panose="02070309020205020404" pitchFamily="49" charset="0"/>
              </a:rPr>
            </a:br>
            <a:r>
              <a:rPr lang="en-US">
                <a:cs typeface="Courier New" panose="02070309020205020404" pitchFamily="49" charset="0"/>
              </a:rPr>
              <a:t>VD: một Form lớn có 1 control cần thêm bớt các thông tin user (số lượng user chưa biết trước)</a:t>
            </a:r>
            <a:br>
              <a:rPr lang="en-US">
                <a:cs typeface="Courier New" panose="02070309020205020404" pitchFamily="49" charset="0"/>
              </a:rPr>
            </a:br>
            <a:r>
              <a:rPr lang="en-US">
                <a:cs typeface="Courier New" panose="02070309020205020404" pitchFamily="49" charset="0"/>
              </a:rPr>
              <a:t>=&gt; </a:t>
            </a:r>
            <a:r>
              <a:rPr lang="en-US">
                <a:cs typeface="Courier New" panose="02070309020205020404" pitchFamily="49" charset="0"/>
                <a:hlinkClick r:id="rId2"/>
              </a:rPr>
              <a:t>FormArray</a:t>
            </a:r>
            <a:endParaRPr lang="en-US">
              <a:cs typeface="Courier New" panose="02070309020205020404" pitchFamily="49" charset="0"/>
            </a:endParaRPr>
          </a:p>
          <a:p>
            <a:r>
              <a:rPr lang="en-US">
                <a:cs typeface="Courier New" panose="02070309020205020404" pitchFamily="49" charset="0"/>
              </a:rPr>
              <a:t>Syntax: </a:t>
            </a:r>
            <a:r>
              <a:rPr lang="en-US">
                <a:solidFill>
                  <a:schemeClr val="bg2">
                    <a:lumMod val="50000"/>
                  </a:schemeClr>
                </a:solidFill>
                <a:cs typeface="Courier New" panose="02070309020205020404" pitchFamily="49" charset="0"/>
              </a:rPr>
              <a:t>new FormArrray([]) </a:t>
            </a:r>
            <a:r>
              <a:rPr lang="en-US">
                <a:cs typeface="Courier New" panose="02070309020205020404" pitchFamily="49" charset="0"/>
              </a:rPr>
              <a:t>hoặc </a:t>
            </a:r>
            <a:r>
              <a:rPr lang="en-US">
                <a:solidFill>
                  <a:schemeClr val="bg2">
                    <a:lumMod val="50000"/>
                  </a:schemeClr>
                </a:solidFill>
                <a:cs typeface="Courier New" panose="02070309020205020404" pitchFamily="49" charset="0"/>
              </a:rPr>
              <a:t>formBuilder.array([])</a:t>
            </a:r>
          </a:p>
          <a:p>
            <a:r>
              <a:rPr lang="en-US">
                <a:cs typeface="Courier New" panose="02070309020205020404" pitchFamily="49" charset="0"/>
              </a:rPr>
              <a:t>Có thể dùng mảng các FormGroup thay cho FormArray không?</a:t>
            </a:r>
            <a:br>
              <a:rPr lang="en-US">
                <a:cs typeface="Courier New" panose="02070309020205020404" pitchFamily="49" charset="0"/>
              </a:rPr>
            </a:br>
            <a:r>
              <a:rPr lang="en-US">
                <a:cs typeface="Courier New" panose="02070309020205020404" pitchFamily="49" charset="0"/>
              </a:rPr>
              <a:t>Có thể nhưng không nên vì khi đó ta phải tự kiểm tra valid status của các FormGroup con thủ công, trong khi FormArray đã hỗ trợ điều này tự động.</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91</a:t>
            </a:fld>
            <a:endParaRPr lang="en-US"/>
          </a:p>
        </p:txBody>
      </p:sp>
    </p:spTree>
    <p:extLst>
      <p:ext uri="{BB962C8B-B14F-4D97-AF65-F5344CB8AC3E}">
        <p14:creationId xmlns:p14="http://schemas.microsoft.com/office/powerpoint/2010/main" val="1859929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19. Reactive Forms [2]: FormArray</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VD: Code lại ví dụ sau và chạy để hiểu hơn về Form Array</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92</a:t>
            </a:fld>
            <a:endParaRPr lang="en-US"/>
          </a:p>
        </p:txBody>
      </p:sp>
      <p:pic>
        <p:nvPicPr>
          <p:cNvPr id="4" name="Picture 3">
            <a:extLst>
              <a:ext uri="{FF2B5EF4-FFF2-40B4-BE49-F238E27FC236}">
                <a16:creationId xmlns:a16="http://schemas.microsoft.com/office/drawing/2014/main" id="{23711E0F-AD62-4A2F-9BE3-F27606931726}"/>
              </a:ext>
            </a:extLst>
          </p:cNvPr>
          <p:cNvPicPr>
            <a:picLocks noChangeAspect="1"/>
          </p:cNvPicPr>
          <p:nvPr/>
        </p:nvPicPr>
        <p:blipFill>
          <a:blip r:embed="rId2"/>
          <a:stretch>
            <a:fillRect/>
          </a:stretch>
        </p:blipFill>
        <p:spPr>
          <a:xfrm>
            <a:off x="3411657" y="2269979"/>
            <a:ext cx="4992591" cy="3897170"/>
          </a:xfrm>
          <a:prstGeom prst="rect">
            <a:avLst/>
          </a:prstGeom>
        </p:spPr>
      </p:pic>
    </p:spTree>
    <p:extLst>
      <p:ext uri="{BB962C8B-B14F-4D97-AF65-F5344CB8AC3E}">
        <p14:creationId xmlns:p14="http://schemas.microsoft.com/office/powerpoint/2010/main" val="1958897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19. Reactive Forms [2]: FormArray</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VD: Code lại ví dụ sau và chạy để hiểu hơn về Form Array</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93</a:t>
            </a:fld>
            <a:endParaRPr lang="en-US"/>
          </a:p>
        </p:txBody>
      </p:sp>
      <p:pic>
        <p:nvPicPr>
          <p:cNvPr id="8" name="Picture 7">
            <a:extLst>
              <a:ext uri="{FF2B5EF4-FFF2-40B4-BE49-F238E27FC236}">
                <a16:creationId xmlns:a16="http://schemas.microsoft.com/office/drawing/2014/main" id="{E348F041-4BE0-4E77-83BE-369B40D934FB}"/>
              </a:ext>
            </a:extLst>
          </p:cNvPr>
          <p:cNvPicPr>
            <a:picLocks noChangeAspect="1"/>
          </p:cNvPicPr>
          <p:nvPr/>
        </p:nvPicPr>
        <p:blipFill>
          <a:blip r:embed="rId2"/>
          <a:stretch>
            <a:fillRect/>
          </a:stretch>
        </p:blipFill>
        <p:spPr>
          <a:xfrm>
            <a:off x="1573394" y="2326716"/>
            <a:ext cx="3516090" cy="3964356"/>
          </a:xfrm>
          <a:prstGeom prst="rect">
            <a:avLst/>
          </a:prstGeom>
        </p:spPr>
      </p:pic>
      <p:pic>
        <p:nvPicPr>
          <p:cNvPr id="11" name="Picture 10">
            <a:extLst>
              <a:ext uri="{FF2B5EF4-FFF2-40B4-BE49-F238E27FC236}">
                <a16:creationId xmlns:a16="http://schemas.microsoft.com/office/drawing/2014/main" id="{80FFCF66-189D-43C5-9069-BACAB9249AFE}"/>
              </a:ext>
            </a:extLst>
          </p:cNvPr>
          <p:cNvPicPr>
            <a:picLocks noChangeAspect="1"/>
          </p:cNvPicPr>
          <p:nvPr/>
        </p:nvPicPr>
        <p:blipFill>
          <a:blip r:embed="rId3"/>
          <a:stretch>
            <a:fillRect/>
          </a:stretch>
        </p:blipFill>
        <p:spPr>
          <a:xfrm>
            <a:off x="5700721" y="2326716"/>
            <a:ext cx="4414436" cy="1160157"/>
          </a:xfrm>
          <a:prstGeom prst="rect">
            <a:avLst/>
          </a:prstGeom>
        </p:spPr>
      </p:pic>
      <p:pic>
        <p:nvPicPr>
          <p:cNvPr id="13" name="Picture 12" descr="Text&#10;&#10;Description automatically generated with medium confidence">
            <a:extLst>
              <a:ext uri="{FF2B5EF4-FFF2-40B4-BE49-F238E27FC236}">
                <a16:creationId xmlns:a16="http://schemas.microsoft.com/office/drawing/2014/main" id="{17CC4C77-981B-4AD1-BEC2-D03D69E5C4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6799" y="3691166"/>
            <a:ext cx="4042279" cy="2599906"/>
          </a:xfrm>
          <a:prstGeom prst="rect">
            <a:avLst/>
          </a:prstGeom>
        </p:spPr>
      </p:pic>
    </p:spTree>
    <p:extLst>
      <p:ext uri="{BB962C8B-B14F-4D97-AF65-F5344CB8AC3E}">
        <p14:creationId xmlns:p14="http://schemas.microsoft.com/office/powerpoint/2010/main" val="4168473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20. Form Validators: Built-in validators &amp; Custom validators</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Validators dùng để xác thực dữ liệu của các thành phần trên Form</a:t>
            </a:r>
          </a:p>
          <a:p>
            <a:r>
              <a:rPr lang="en-US">
                <a:cs typeface="Courier New" panose="02070309020205020404" pitchFamily="49" charset="0"/>
              </a:rPr>
              <a:t>Syntax: </a:t>
            </a:r>
            <a:r>
              <a:rPr lang="en-US">
                <a:solidFill>
                  <a:schemeClr val="bg2">
                    <a:lumMod val="50000"/>
                  </a:schemeClr>
                </a:solidFill>
                <a:cs typeface="Courier New" panose="02070309020205020404" pitchFamily="49" charset="0"/>
              </a:rPr>
              <a:t>new FormControl(‘</a:t>
            </a:r>
            <a:r>
              <a:rPr lang="en-US">
                <a:solidFill>
                  <a:schemeClr val="tx1">
                    <a:lumMod val="60000"/>
                    <a:lumOff val="40000"/>
                  </a:schemeClr>
                </a:solidFill>
                <a:cs typeface="Courier New" panose="02070309020205020404" pitchFamily="49" charset="0"/>
              </a:rPr>
              <a:t>&lt;value&gt;</a:t>
            </a:r>
            <a:r>
              <a:rPr lang="en-US">
                <a:solidFill>
                  <a:schemeClr val="bg2">
                    <a:lumMod val="50000"/>
                  </a:schemeClr>
                </a:solidFill>
                <a:cs typeface="Courier New" panose="02070309020205020404" pitchFamily="49" charset="0"/>
              </a:rPr>
              <a:t>’, [ </a:t>
            </a:r>
            <a:r>
              <a:rPr lang="en-US">
                <a:solidFill>
                  <a:schemeClr val="tx1">
                    <a:lumMod val="60000"/>
                    <a:lumOff val="40000"/>
                  </a:schemeClr>
                </a:solidFill>
                <a:cs typeface="Courier New" panose="02070309020205020404" pitchFamily="49" charset="0"/>
              </a:rPr>
              <a:t>&lt;list or one validator&gt;</a:t>
            </a:r>
            <a:r>
              <a:rPr lang="en-US">
                <a:solidFill>
                  <a:schemeClr val="bg2">
                    <a:lumMod val="50000"/>
                  </a:schemeClr>
                </a:solidFill>
                <a:cs typeface="Courier New" panose="02070309020205020404" pitchFamily="49" charset="0"/>
              </a:rPr>
              <a:t> ])</a:t>
            </a:r>
            <a:br>
              <a:rPr lang="en-US">
                <a:cs typeface="Courier New" panose="02070309020205020404" pitchFamily="49" charset="0"/>
              </a:rPr>
            </a:br>
            <a:r>
              <a:rPr lang="en-US">
                <a:cs typeface="Courier New" panose="02070309020205020404" pitchFamily="49" charset="0"/>
              </a:rPr>
              <a:t>hoặc </a:t>
            </a:r>
            <a:r>
              <a:rPr lang="en-US">
                <a:solidFill>
                  <a:schemeClr val="bg2">
                    <a:lumMod val="50000"/>
                  </a:schemeClr>
                </a:solidFill>
                <a:cs typeface="Courier New" panose="02070309020205020404" pitchFamily="49" charset="0"/>
              </a:rPr>
              <a:t>builder.group({ </a:t>
            </a:r>
            <a:r>
              <a:rPr lang="en-US">
                <a:solidFill>
                  <a:schemeClr val="tx1">
                    <a:lumMod val="60000"/>
                    <a:lumOff val="40000"/>
                  </a:schemeClr>
                </a:solidFill>
                <a:cs typeface="Courier New" panose="02070309020205020404" pitchFamily="49" charset="0"/>
              </a:rPr>
              <a:t>&lt;field&gt;</a:t>
            </a:r>
            <a:r>
              <a:rPr lang="en-US">
                <a:solidFill>
                  <a:schemeClr val="bg2">
                    <a:lumMod val="50000"/>
                  </a:schemeClr>
                </a:solidFill>
                <a:cs typeface="Courier New" panose="02070309020205020404" pitchFamily="49" charset="0"/>
              </a:rPr>
              <a:t>: </a:t>
            </a:r>
            <a:r>
              <a:rPr lang="en-US">
                <a:solidFill>
                  <a:schemeClr val="tx1">
                    <a:lumMod val="60000"/>
                    <a:lumOff val="40000"/>
                  </a:schemeClr>
                </a:solidFill>
                <a:cs typeface="Courier New" panose="02070309020205020404" pitchFamily="49" charset="0"/>
              </a:rPr>
              <a:t>‘&lt;value&gt;</a:t>
            </a:r>
            <a:r>
              <a:rPr lang="en-US">
                <a:solidFill>
                  <a:schemeClr val="bg2">
                    <a:lumMod val="50000"/>
                  </a:schemeClr>
                </a:solidFill>
                <a:cs typeface="Courier New" panose="02070309020205020404" pitchFamily="49" charset="0"/>
              </a:rPr>
              <a:t>’, [ </a:t>
            </a:r>
            <a:r>
              <a:rPr lang="en-US">
                <a:solidFill>
                  <a:schemeClr val="tx1">
                    <a:lumMod val="60000"/>
                    <a:lumOff val="40000"/>
                  </a:schemeClr>
                </a:solidFill>
                <a:cs typeface="Courier New" panose="02070309020205020404" pitchFamily="49" charset="0"/>
              </a:rPr>
              <a:t>&lt;list or one validator&gt;</a:t>
            </a:r>
            <a:r>
              <a:rPr lang="en-US">
                <a:solidFill>
                  <a:schemeClr val="bg2">
                    <a:lumMod val="50000"/>
                  </a:schemeClr>
                </a:solidFill>
                <a:cs typeface="Courier New" panose="02070309020205020404" pitchFamily="49" charset="0"/>
              </a:rPr>
              <a:t> ] })</a:t>
            </a:r>
          </a:p>
          <a:p>
            <a:r>
              <a:rPr lang="en-US">
                <a:cs typeface="Courier New" panose="02070309020205020404" pitchFamily="49" charset="0"/>
              </a:rPr>
              <a:t>Một số </a:t>
            </a:r>
            <a:r>
              <a:rPr lang="en-US">
                <a:cs typeface="Courier New" panose="02070309020205020404" pitchFamily="49" charset="0"/>
                <a:hlinkClick r:id="rId2"/>
              </a:rPr>
              <a:t>Built-in </a:t>
            </a:r>
            <a:r>
              <a:rPr lang="en-US">
                <a:hlinkClick r:id="rId2"/>
              </a:rPr>
              <a:t>validators</a:t>
            </a:r>
            <a:r>
              <a:rPr lang="en-US"/>
              <a:t>:</a:t>
            </a:r>
          </a:p>
          <a:p>
            <a:pPr lvl="1">
              <a:buFont typeface="Wingdings" panose="05000000000000000000" pitchFamily="2" charset="2"/>
              <a:buChar char="§"/>
            </a:pPr>
            <a:r>
              <a:rPr lang="en-US">
                <a:cs typeface="Courier New" panose="02070309020205020404" pitchFamily="49" charset="0"/>
              </a:rPr>
              <a:t>required, requiredTrue</a:t>
            </a:r>
          </a:p>
          <a:p>
            <a:pPr lvl="1">
              <a:buFont typeface="Wingdings" panose="05000000000000000000" pitchFamily="2" charset="2"/>
              <a:buChar char="§"/>
            </a:pPr>
            <a:r>
              <a:rPr lang="en-US">
                <a:cs typeface="Courier New" panose="02070309020205020404" pitchFamily="49" charset="0"/>
              </a:rPr>
              <a:t>min, max, minLength, maxLength</a:t>
            </a:r>
          </a:p>
          <a:p>
            <a:pPr lvl="1">
              <a:buFont typeface="Wingdings" panose="05000000000000000000" pitchFamily="2" charset="2"/>
              <a:buChar char="§"/>
            </a:pPr>
            <a:r>
              <a:rPr lang="en-US">
                <a:cs typeface="Courier New" panose="02070309020205020404" pitchFamily="49" charset="0"/>
              </a:rPr>
              <a:t>email</a:t>
            </a:r>
          </a:p>
          <a:p>
            <a:pPr lvl="1">
              <a:buFont typeface="Wingdings" panose="05000000000000000000" pitchFamily="2" charset="2"/>
              <a:buChar char="§"/>
            </a:pPr>
            <a:r>
              <a:rPr lang="en-US">
                <a:cs typeface="Courier New" panose="02070309020205020404" pitchFamily="49" charset="0"/>
              </a:rPr>
              <a:t>pattern, nullValidator</a:t>
            </a:r>
          </a:p>
          <a:p>
            <a:pPr lvl="1">
              <a:buFont typeface="Wingdings" panose="05000000000000000000" pitchFamily="2" charset="2"/>
              <a:buChar char="§"/>
            </a:pPr>
            <a:r>
              <a:rPr lang="en-US">
                <a:cs typeface="Courier New" panose="02070309020205020404" pitchFamily="49" charset="0"/>
              </a:rPr>
              <a:t>compose, composeAsync</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94</a:t>
            </a:fld>
            <a:endParaRPr lang="en-US"/>
          </a:p>
        </p:txBody>
      </p:sp>
    </p:spTree>
    <p:extLst>
      <p:ext uri="{BB962C8B-B14F-4D97-AF65-F5344CB8AC3E}">
        <p14:creationId xmlns:p14="http://schemas.microsoft.com/office/powerpoint/2010/main" val="1932248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20. Form Validators: Built-in validators &amp; Custom validators</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VD:</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95</a:t>
            </a:fld>
            <a:endParaRPr lang="en-US"/>
          </a:p>
        </p:txBody>
      </p:sp>
      <p:pic>
        <p:nvPicPr>
          <p:cNvPr id="7" name="Picture 6">
            <a:extLst>
              <a:ext uri="{FF2B5EF4-FFF2-40B4-BE49-F238E27FC236}">
                <a16:creationId xmlns:a16="http://schemas.microsoft.com/office/drawing/2014/main" id="{193946A4-7316-4C0B-A4E9-CC270D50A8E4}"/>
              </a:ext>
            </a:extLst>
          </p:cNvPr>
          <p:cNvPicPr>
            <a:picLocks noChangeAspect="1"/>
          </p:cNvPicPr>
          <p:nvPr/>
        </p:nvPicPr>
        <p:blipFill>
          <a:blip r:embed="rId2"/>
          <a:stretch>
            <a:fillRect/>
          </a:stretch>
        </p:blipFill>
        <p:spPr>
          <a:xfrm>
            <a:off x="1065212" y="2390051"/>
            <a:ext cx="5614324" cy="2460515"/>
          </a:xfrm>
          <a:prstGeom prst="rect">
            <a:avLst/>
          </a:prstGeom>
        </p:spPr>
      </p:pic>
      <p:pic>
        <p:nvPicPr>
          <p:cNvPr id="10" name="Picture 9">
            <a:extLst>
              <a:ext uri="{FF2B5EF4-FFF2-40B4-BE49-F238E27FC236}">
                <a16:creationId xmlns:a16="http://schemas.microsoft.com/office/drawing/2014/main" id="{51C292D1-0D24-424D-9A04-9A4F5388339E}"/>
              </a:ext>
            </a:extLst>
          </p:cNvPr>
          <p:cNvPicPr>
            <a:picLocks noChangeAspect="1"/>
          </p:cNvPicPr>
          <p:nvPr/>
        </p:nvPicPr>
        <p:blipFill>
          <a:blip r:embed="rId3"/>
          <a:stretch>
            <a:fillRect/>
          </a:stretch>
        </p:blipFill>
        <p:spPr>
          <a:xfrm>
            <a:off x="6742230" y="1927761"/>
            <a:ext cx="4986925" cy="3880256"/>
          </a:xfrm>
          <a:prstGeom prst="rect">
            <a:avLst/>
          </a:prstGeom>
        </p:spPr>
      </p:pic>
    </p:spTree>
    <p:extLst>
      <p:ext uri="{BB962C8B-B14F-4D97-AF65-F5344CB8AC3E}">
        <p14:creationId xmlns:p14="http://schemas.microsoft.com/office/powerpoint/2010/main" val="262080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20. Form Validators: Built-in validators &amp; Custom validators</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VD:</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96</a:t>
            </a:fld>
            <a:endParaRPr lang="en-US"/>
          </a:p>
        </p:txBody>
      </p:sp>
      <p:pic>
        <p:nvPicPr>
          <p:cNvPr id="9" name="Picture 8" descr="Text&#10;&#10;Description automatically generated">
            <a:extLst>
              <a:ext uri="{FF2B5EF4-FFF2-40B4-BE49-F238E27FC236}">
                <a16:creationId xmlns:a16="http://schemas.microsoft.com/office/drawing/2014/main" id="{4DAAE3AF-FDF0-45B4-87F1-596FA256A6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7825" y="2159679"/>
            <a:ext cx="6353175" cy="3257550"/>
          </a:xfrm>
          <a:prstGeom prst="rect">
            <a:avLst/>
          </a:prstGeom>
        </p:spPr>
      </p:pic>
    </p:spTree>
    <p:extLst>
      <p:ext uri="{BB962C8B-B14F-4D97-AF65-F5344CB8AC3E}">
        <p14:creationId xmlns:p14="http://schemas.microsoft.com/office/powerpoint/2010/main" val="1457949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20. Form Validators: Built-in validators &amp; Custom validators</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Custom validator: Ngoài những validator có sẵn, ta có thể tự tạo validator tuỳ chỉnh.</a:t>
            </a:r>
            <a:br>
              <a:rPr lang="en-US">
                <a:cs typeface="Courier New" panose="02070309020205020404" pitchFamily="49" charset="0"/>
              </a:rPr>
            </a:br>
            <a:r>
              <a:rPr lang="en-US">
                <a:cs typeface="Courier New" panose="02070309020205020404" pitchFamily="49" charset="0"/>
              </a:rPr>
              <a:t>VD: phoneNumberValidator, urlValidator,...</a:t>
            </a:r>
          </a:p>
          <a:p>
            <a:r>
              <a:rPr lang="en-US">
                <a:cs typeface="Courier New" panose="02070309020205020404" pitchFamily="49" charset="0"/>
              </a:rPr>
              <a:t>Validator nhận vào một AbstractControl (là FormControl), sau đó kiểu tra và trả ra một </a:t>
            </a:r>
            <a:r>
              <a:rPr lang="en-US" sz="2000" b="1">
                <a:cs typeface="Courier New" panose="02070309020205020404" pitchFamily="49" charset="0"/>
              </a:rPr>
              <a:t>ValidationErrors { [errorName: string]: any }.</a:t>
            </a:r>
            <a:endParaRPr lang="en-US" b="1">
              <a:cs typeface="Courier New" panose="02070309020205020404" pitchFamily="49" charset="0"/>
            </a:endParaRPr>
          </a:p>
          <a:p>
            <a:pPr lvl="1">
              <a:buFont typeface="Wingdings" panose="05000000000000000000" pitchFamily="2" charset="2"/>
              <a:buChar char="§"/>
            </a:pPr>
            <a:r>
              <a:rPr lang="en-US">
                <a:cs typeface="Courier New" panose="02070309020205020404" pitchFamily="49" charset="0"/>
              </a:rPr>
              <a:t>ValidationErrors === null thì AbstractControl hợp lệ</a:t>
            </a:r>
          </a:p>
          <a:p>
            <a:pPr lvl="1">
              <a:buFont typeface="Wingdings" panose="05000000000000000000" pitchFamily="2" charset="2"/>
              <a:buChar char="§"/>
            </a:pPr>
            <a:r>
              <a:rPr lang="en-US">
                <a:cs typeface="Courier New" panose="02070309020205020404" pitchFamily="49" charset="0"/>
              </a:rPr>
              <a:t>ValidationErrors !== null thì AbstractControl error</a:t>
            </a:r>
          </a:p>
          <a:p>
            <a:r>
              <a:rPr lang="en-US">
                <a:cs typeface="Courier New" panose="02070309020205020404" pitchFamily="49" charset="0"/>
              </a:rPr>
              <a:t>VD:</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97</a:t>
            </a:fld>
            <a:endParaRPr lang="en-US"/>
          </a:p>
        </p:txBody>
      </p:sp>
      <p:pic>
        <p:nvPicPr>
          <p:cNvPr id="9" name="Picture 8">
            <a:extLst>
              <a:ext uri="{FF2B5EF4-FFF2-40B4-BE49-F238E27FC236}">
                <a16:creationId xmlns:a16="http://schemas.microsoft.com/office/drawing/2014/main" id="{85F6B749-3591-48D5-82A0-698CF7336D6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693890" y="5057645"/>
            <a:ext cx="4593328" cy="1184561"/>
          </a:xfrm>
          <a:prstGeom prst="rect">
            <a:avLst/>
          </a:prstGeom>
        </p:spPr>
      </p:pic>
      <p:pic>
        <p:nvPicPr>
          <p:cNvPr id="4" name="Picture 3">
            <a:extLst>
              <a:ext uri="{FF2B5EF4-FFF2-40B4-BE49-F238E27FC236}">
                <a16:creationId xmlns:a16="http://schemas.microsoft.com/office/drawing/2014/main" id="{31B209FB-B84F-44F5-8461-BD93766B734C}"/>
              </a:ext>
            </a:extLst>
          </p:cNvPr>
          <p:cNvPicPr>
            <a:picLocks noChangeAspect="1"/>
          </p:cNvPicPr>
          <p:nvPr/>
        </p:nvPicPr>
        <p:blipFill>
          <a:blip r:embed="rId3"/>
          <a:stretch>
            <a:fillRect/>
          </a:stretch>
        </p:blipFill>
        <p:spPr>
          <a:xfrm>
            <a:off x="2076088" y="5057645"/>
            <a:ext cx="4526511" cy="1184561"/>
          </a:xfrm>
          <a:prstGeom prst="rect">
            <a:avLst/>
          </a:prstGeom>
        </p:spPr>
      </p:pic>
    </p:spTree>
    <p:extLst>
      <p:ext uri="{BB962C8B-B14F-4D97-AF65-F5344CB8AC3E}">
        <p14:creationId xmlns:p14="http://schemas.microsoft.com/office/powerpoint/2010/main" val="571054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20. Form Validators: Built-in validators &amp; Custom validators</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Thực tế khi validator các FormControl, người ta còn sử dụng thêm thuộc tính “touched” để kiểm tra xem người dùng đã “tác động” gì vào control đó hay chưa. (để tránh việc chưa nhập gì đã báo lỗi)</a:t>
            </a:r>
            <a:br>
              <a:rPr lang="en-US">
                <a:cs typeface="Courier New" panose="02070309020205020404" pitchFamily="49" charset="0"/>
              </a:rPr>
            </a:br>
            <a:r>
              <a:rPr lang="en-US">
                <a:cs typeface="Courier New" panose="02070309020205020404" pitchFamily="49" charset="0"/>
              </a:rPr>
              <a:t>VD: chỉ cần vào một &lt;input&gt; và ra khỏi ngay thì touched = true, dù vẫn chưa nhập gì.</a:t>
            </a:r>
          </a:p>
          <a:p>
            <a:r>
              <a:rPr lang="en-US">
                <a:cs typeface="Courier New" panose="02070309020205020404" pitchFamily="49" charset="0"/>
              </a:rPr>
              <a:t>Syntax: </a:t>
            </a:r>
            <a:r>
              <a:rPr lang="en-US">
                <a:solidFill>
                  <a:schemeClr val="bg2">
                    <a:lumMod val="50000"/>
                  </a:schemeClr>
                </a:solidFill>
                <a:cs typeface="Courier New" panose="02070309020205020404" pitchFamily="49" charset="0"/>
              </a:rPr>
              <a:t>form.get(‘</a:t>
            </a:r>
            <a:r>
              <a:rPr lang="en-US">
                <a:solidFill>
                  <a:schemeClr val="tx1">
                    <a:lumMod val="60000"/>
                    <a:lumOff val="40000"/>
                  </a:schemeClr>
                </a:solidFill>
                <a:cs typeface="Courier New" panose="02070309020205020404" pitchFamily="49" charset="0"/>
              </a:rPr>
              <a:t>&lt;field&gt;</a:t>
            </a:r>
            <a:r>
              <a:rPr lang="en-US">
                <a:solidFill>
                  <a:schemeClr val="bg2">
                    <a:lumMod val="50000"/>
                  </a:schemeClr>
                </a:solidFill>
                <a:cs typeface="Courier New" panose="02070309020205020404" pitchFamily="49" charset="0"/>
              </a:rPr>
              <a:t>’).touched</a:t>
            </a:r>
          </a:p>
          <a:p>
            <a:r>
              <a:rPr lang="en-US">
                <a:cs typeface="Courier New" panose="02070309020205020404" pitchFamily="49" charset="0"/>
              </a:rPr>
              <a:t>VD:</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98</a:t>
            </a:fld>
            <a:endParaRPr lang="en-US"/>
          </a:p>
        </p:txBody>
      </p:sp>
      <p:pic>
        <p:nvPicPr>
          <p:cNvPr id="4" name="Picture 3">
            <a:extLst>
              <a:ext uri="{FF2B5EF4-FFF2-40B4-BE49-F238E27FC236}">
                <a16:creationId xmlns:a16="http://schemas.microsoft.com/office/drawing/2014/main" id="{5F6C4305-9663-479C-B851-7DCAF5C2B84E}"/>
              </a:ext>
            </a:extLst>
          </p:cNvPr>
          <p:cNvPicPr>
            <a:picLocks noChangeAspect="1"/>
          </p:cNvPicPr>
          <p:nvPr/>
        </p:nvPicPr>
        <p:blipFill>
          <a:blip r:embed="rId2"/>
          <a:stretch>
            <a:fillRect/>
          </a:stretch>
        </p:blipFill>
        <p:spPr>
          <a:xfrm>
            <a:off x="1361908" y="4838641"/>
            <a:ext cx="5115639" cy="838317"/>
          </a:xfrm>
          <a:prstGeom prst="rect">
            <a:avLst/>
          </a:prstGeom>
        </p:spPr>
      </p:pic>
      <p:pic>
        <p:nvPicPr>
          <p:cNvPr id="8" name="Picture 7">
            <a:extLst>
              <a:ext uri="{FF2B5EF4-FFF2-40B4-BE49-F238E27FC236}">
                <a16:creationId xmlns:a16="http://schemas.microsoft.com/office/drawing/2014/main" id="{EAA9D500-1D9A-4AFC-9336-B34F65337FDE}"/>
              </a:ext>
            </a:extLst>
          </p:cNvPr>
          <p:cNvPicPr>
            <a:picLocks noChangeAspect="1"/>
          </p:cNvPicPr>
          <p:nvPr/>
        </p:nvPicPr>
        <p:blipFill>
          <a:blip r:embed="rId3"/>
          <a:stretch>
            <a:fillRect/>
          </a:stretch>
        </p:blipFill>
        <p:spPr>
          <a:xfrm>
            <a:off x="6529498" y="4838641"/>
            <a:ext cx="2352675" cy="828675"/>
          </a:xfrm>
          <a:prstGeom prst="rect">
            <a:avLst/>
          </a:prstGeom>
        </p:spPr>
      </p:pic>
      <p:pic>
        <p:nvPicPr>
          <p:cNvPr id="10" name="Picture 9">
            <a:extLst>
              <a:ext uri="{FF2B5EF4-FFF2-40B4-BE49-F238E27FC236}">
                <a16:creationId xmlns:a16="http://schemas.microsoft.com/office/drawing/2014/main" id="{26765BD0-53D8-4D22-86CB-E1DD6DA81ED5}"/>
              </a:ext>
            </a:extLst>
          </p:cNvPr>
          <p:cNvPicPr>
            <a:picLocks noChangeAspect="1"/>
          </p:cNvPicPr>
          <p:nvPr/>
        </p:nvPicPr>
        <p:blipFill>
          <a:blip r:embed="rId4"/>
          <a:stretch>
            <a:fillRect/>
          </a:stretch>
        </p:blipFill>
        <p:spPr>
          <a:xfrm>
            <a:off x="8955961" y="4871925"/>
            <a:ext cx="2267266" cy="762106"/>
          </a:xfrm>
          <a:prstGeom prst="rect">
            <a:avLst/>
          </a:prstGeom>
        </p:spPr>
      </p:pic>
    </p:spTree>
    <p:extLst>
      <p:ext uri="{BB962C8B-B14F-4D97-AF65-F5344CB8AC3E}">
        <p14:creationId xmlns:p14="http://schemas.microsoft.com/office/powerpoint/2010/main" val="1802750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9AC7-49BB-45C7-A30B-5DDB35332D31}"/>
              </a:ext>
            </a:extLst>
          </p:cNvPr>
          <p:cNvSpPr>
            <a:spLocks noGrp="1"/>
          </p:cNvSpPr>
          <p:nvPr>
            <p:ph type="title"/>
          </p:nvPr>
        </p:nvSpPr>
        <p:spPr/>
        <p:txBody>
          <a:bodyPr/>
          <a:lstStyle/>
          <a:p>
            <a:r>
              <a:rPr lang="en-US"/>
              <a:t>20. Form Validators: Built-in validators &amp; Custom validators</a:t>
            </a:r>
          </a:p>
        </p:txBody>
      </p:sp>
      <p:sp>
        <p:nvSpPr>
          <p:cNvPr id="6" name="Content Placeholder 5">
            <a:extLst>
              <a:ext uri="{FF2B5EF4-FFF2-40B4-BE49-F238E27FC236}">
                <a16:creationId xmlns:a16="http://schemas.microsoft.com/office/drawing/2014/main" id="{B58ECFDE-1584-427C-8E82-02DD5590083D}"/>
              </a:ext>
            </a:extLst>
          </p:cNvPr>
          <p:cNvSpPr>
            <a:spLocks noGrp="1"/>
          </p:cNvSpPr>
          <p:nvPr>
            <p:ph idx="1"/>
          </p:nvPr>
        </p:nvSpPr>
        <p:spPr>
          <a:xfrm>
            <a:off x="1065214" y="1752600"/>
            <a:ext cx="10058400" cy="4538472"/>
          </a:xfrm>
        </p:spPr>
        <p:txBody>
          <a:bodyPr>
            <a:normAutofit/>
          </a:bodyPr>
          <a:lstStyle/>
          <a:p>
            <a:r>
              <a:rPr lang="en-US">
                <a:cs typeface="Courier New" panose="02070309020205020404" pitchFamily="49" charset="0"/>
              </a:rPr>
              <a:t>Một thực tế khác, đối với FormControl nào sử dụng nhiều validator cùng lúc (VD field “point” ở ví dụ trước)</a:t>
            </a:r>
            <a:br>
              <a:rPr lang="en-US">
                <a:cs typeface="Courier New" panose="02070309020205020404" pitchFamily="49" charset="0"/>
              </a:rPr>
            </a:br>
            <a:r>
              <a:rPr lang="en-US">
                <a:cs typeface="Courier New" panose="02070309020205020404" pitchFamily="49" charset="0"/>
              </a:rPr>
              <a:t>Và ta cần phải hiện thông báo lỗi cho</a:t>
            </a:r>
            <a:br>
              <a:rPr lang="en-US">
                <a:cs typeface="Courier New" panose="02070309020205020404" pitchFamily="49" charset="0"/>
              </a:rPr>
            </a:br>
            <a:r>
              <a:rPr lang="en-US">
                <a:cs typeface="Courier New" panose="02070309020205020404" pitchFamily="49" charset="0"/>
              </a:rPr>
              <a:t>từng loại validator khác nhau, khi đó</a:t>
            </a:r>
            <a:br>
              <a:rPr lang="en-US">
                <a:cs typeface="Courier New" panose="02070309020205020404" pitchFamily="49" charset="0"/>
              </a:rPr>
            </a:br>
            <a:r>
              <a:rPr lang="en-US">
                <a:cs typeface="Courier New" panose="02070309020205020404" pitchFamily="49" charset="0"/>
              </a:rPr>
              <a:t>ta sẽ sử dụng hasError để kiểm tra,</a:t>
            </a:r>
          </a:p>
          <a:p>
            <a:r>
              <a:rPr lang="en-US">
                <a:cs typeface="Courier New" panose="02070309020205020404" pitchFamily="49" charset="0"/>
              </a:rPr>
              <a:t>Syntax: </a:t>
            </a:r>
            <a:r>
              <a:rPr lang="en-US">
                <a:solidFill>
                  <a:schemeClr val="bg2">
                    <a:lumMod val="50000"/>
                  </a:schemeClr>
                </a:solidFill>
                <a:cs typeface="Courier New" panose="02070309020205020404" pitchFamily="49" charset="0"/>
              </a:rPr>
              <a:t>form.get(‘</a:t>
            </a:r>
            <a:r>
              <a:rPr lang="en-US">
                <a:solidFill>
                  <a:schemeClr val="tx1">
                    <a:lumMod val="60000"/>
                    <a:lumOff val="40000"/>
                  </a:schemeClr>
                </a:solidFill>
                <a:cs typeface="Courier New" panose="02070309020205020404" pitchFamily="49" charset="0"/>
              </a:rPr>
              <a:t>&lt;field&gt;</a:t>
            </a:r>
            <a:r>
              <a:rPr lang="en-US">
                <a:solidFill>
                  <a:schemeClr val="bg2">
                    <a:lumMod val="50000"/>
                  </a:schemeClr>
                </a:solidFill>
                <a:cs typeface="Courier New" panose="02070309020205020404" pitchFamily="49" charset="0"/>
              </a:rPr>
              <a:t>’).hasError(‘</a:t>
            </a:r>
            <a:r>
              <a:rPr lang="en-US">
                <a:solidFill>
                  <a:schemeClr val="tx1">
                    <a:lumMod val="60000"/>
                    <a:lumOff val="40000"/>
                  </a:schemeClr>
                </a:solidFill>
                <a:cs typeface="Courier New" panose="02070309020205020404" pitchFamily="49" charset="0"/>
              </a:rPr>
              <a:t>&lt;errorName&gt;</a:t>
            </a:r>
            <a:r>
              <a:rPr lang="en-US">
                <a:solidFill>
                  <a:schemeClr val="bg2">
                    <a:lumMod val="50000"/>
                  </a:schemeClr>
                </a:solidFill>
                <a:cs typeface="Courier New" panose="02070309020205020404" pitchFamily="49" charset="0"/>
              </a:rPr>
              <a:t>’)</a:t>
            </a:r>
            <a:br>
              <a:rPr lang="en-US">
                <a:cs typeface="Courier New" panose="02070309020205020404" pitchFamily="49" charset="0"/>
              </a:rPr>
            </a:br>
            <a:r>
              <a:rPr lang="en-US">
                <a:solidFill>
                  <a:schemeClr val="tx1">
                    <a:lumMod val="60000"/>
                    <a:lumOff val="40000"/>
                  </a:schemeClr>
                </a:solidFill>
                <a:cs typeface="Courier New" panose="02070309020205020404" pitchFamily="49" charset="0"/>
              </a:rPr>
              <a:t>&lt;errorName&gt;</a:t>
            </a:r>
            <a:r>
              <a:rPr lang="en-US">
                <a:cs typeface="Courier New" panose="02070309020205020404" pitchFamily="49" charset="0"/>
              </a:rPr>
              <a:t> chính là key “</a:t>
            </a:r>
            <a:r>
              <a:rPr lang="en-US">
                <a:highlight>
                  <a:srgbClr val="FFFF00"/>
                </a:highlight>
                <a:cs typeface="Courier New" panose="02070309020205020404" pitchFamily="49" charset="0"/>
              </a:rPr>
              <a:t>errorName</a:t>
            </a:r>
            <a:r>
              <a:rPr lang="en-US">
                <a:cs typeface="Courier New" panose="02070309020205020404" pitchFamily="49" charset="0"/>
              </a:rPr>
              <a:t>” của </a:t>
            </a:r>
            <a:r>
              <a:rPr lang="en-US" b="1">
                <a:cs typeface="Courier New" panose="02070309020205020404" pitchFamily="49" charset="0"/>
              </a:rPr>
              <a:t>ValidationErrors</a:t>
            </a:r>
            <a:br>
              <a:rPr lang="en-US" b="1">
                <a:cs typeface="Courier New" panose="02070309020205020404" pitchFamily="49" charset="0"/>
              </a:rPr>
            </a:br>
            <a:r>
              <a:rPr lang="en-US" b="1">
                <a:cs typeface="Courier New" panose="02070309020205020404" pitchFamily="49" charset="0"/>
              </a:rPr>
              <a:t>{ [</a:t>
            </a:r>
            <a:r>
              <a:rPr lang="en-US" b="1">
                <a:highlight>
                  <a:srgbClr val="FFFF00"/>
                </a:highlight>
                <a:cs typeface="Courier New" panose="02070309020205020404" pitchFamily="49" charset="0"/>
              </a:rPr>
              <a:t>errorName</a:t>
            </a:r>
            <a:r>
              <a:rPr lang="en-US" b="1">
                <a:cs typeface="Courier New" panose="02070309020205020404" pitchFamily="49" charset="0"/>
              </a:rPr>
              <a:t>: string]: any }</a:t>
            </a:r>
            <a:r>
              <a:rPr lang="en-US">
                <a:cs typeface="Courier New" panose="02070309020205020404" pitchFamily="49" charset="0"/>
              </a:rPr>
              <a:t> được trả về.</a:t>
            </a:r>
          </a:p>
        </p:txBody>
      </p:sp>
      <p:sp>
        <p:nvSpPr>
          <p:cNvPr id="5" name="Slide Number Placeholder 4">
            <a:extLst>
              <a:ext uri="{FF2B5EF4-FFF2-40B4-BE49-F238E27FC236}">
                <a16:creationId xmlns:a16="http://schemas.microsoft.com/office/drawing/2014/main" id="{625275A1-1994-4E44-9CE6-F7E1A6AA0FAE}"/>
              </a:ext>
            </a:extLst>
          </p:cNvPr>
          <p:cNvSpPr>
            <a:spLocks noGrp="1"/>
          </p:cNvSpPr>
          <p:nvPr>
            <p:ph type="sldNum" sz="quarter" idx="12"/>
          </p:nvPr>
        </p:nvSpPr>
        <p:spPr/>
        <p:txBody>
          <a:bodyPr/>
          <a:lstStyle/>
          <a:p>
            <a:fld id="{022B156B-59AE-415F-B24B-8756D48BB977}" type="slidenum">
              <a:rPr lang="en-US" smtClean="0"/>
              <a:t>99</a:t>
            </a:fld>
            <a:endParaRPr lang="en-US"/>
          </a:p>
        </p:txBody>
      </p:sp>
      <p:pic>
        <p:nvPicPr>
          <p:cNvPr id="4" name="Picture 3">
            <a:extLst>
              <a:ext uri="{FF2B5EF4-FFF2-40B4-BE49-F238E27FC236}">
                <a16:creationId xmlns:a16="http://schemas.microsoft.com/office/drawing/2014/main" id="{85484591-C734-4E91-9E1A-87129215C8CC}"/>
              </a:ext>
            </a:extLst>
          </p:cNvPr>
          <p:cNvPicPr>
            <a:picLocks noChangeAspect="1"/>
          </p:cNvPicPr>
          <p:nvPr/>
        </p:nvPicPr>
        <p:blipFill>
          <a:blip r:embed="rId2"/>
          <a:stretch>
            <a:fillRect/>
          </a:stretch>
        </p:blipFill>
        <p:spPr>
          <a:xfrm>
            <a:off x="6816660" y="2227897"/>
            <a:ext cx="4082987" cy="1292543"/>
          </a:xfrm>
          <a:prstGeom prst="rect">
            <a:avLst/>
          </a:prstGeom>
        </p:spPr>
      </p:pic>
      <p:pic>
        <p:nvPicPr>
          <p:cNvPr id="8" name="Picture 7">
            <a:extLst>
              <a:ext uri="{FF2B5EF4-FFF2-40B4-BE49-F238E27FC236}">
                <a16:creationId xmlns:a16="http://schemas.microsoft.com/office/drawing/2014/main" id="{D4D13AF3-9858-4FD2-B060-4741E79B6DF9}"/>
              </a:ext>
            </a:extLst>
          </p:cNvPr>
          <p:cNvPicPr>
            <a:picLocks noChangeAspect="1"/>
          </p:cNvPicPr>
          <p:nvPr/>
        </p:nvPicPr>
        <p:blipFill>
          <a:blip r:embed="rId3"/>
          <a:stretch>
            <a:fillRect/>
          </a:stretch>
        </p:blipFill>
        <p:spPr>
          <a:xfrm>
            <a:off x="1504188" y="5041108"/>
            <a:ext cx="3497580" cy="847628"/>
          </a:xfrm>
          <a:prstGeom prst="rect">
            <a:avLst/>
          </a:prstGeom>
        </p:spPr>
      </p:pic>
      <p:pic>
        <p:nvPicPr>
          <p:cNvPr id="10" name="Picture 9">
            <a:extLst>
              <a:ext uri="{FF2B5EF4-FFF2-40B4-BE49-F238E27FC236}">
                <a16:creationId xmlns:a16="http://schemas.microsoft.com/office/drawing/2014/main" id="{31D10A97-7BCD-4257-BB8F-2A38F1437D20}"/>
              </a:ext>
            </a:extLst>
          </p:cNvPr>
          <p:cNvPicPr>
            <a:picLocks noChangeAspect="1"/>
          </p:cNvPicPr>
          <p:nvPr/>
        </p:nvPicPr>
        <p:blipFill>
          <a:blip r:embed="rId4"/>
          <a:stretch>
            <a:fillRect/>
          </a:stretch>
        </p:blipFill>
        <p:spPr>
          <a:xfrm>
            <a:off x="5143278" y="5041108"/>
            <a:ext cx="5838825" cy="1343025"/>
          </a:xfrm>
          <a:prstGeom prst="rect">
            <a:avLst/>
          </a:prstGeom>
        </p:spPr>
      </p:pic>
    </p:spTree>
    <p:extLst>
      <p:ext uri="{BB962C8B-B14F-4D97-AF65-F5344CB8AC3E}">
        <p14:creationId xmlns:p14="http://schemas.microsoft.com/office/powerpoint/2010/main" val="152643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
</file>

<file path=ppt/theme/theme1.xml><?xml version="1.0" encoding="utf-8"?>
<a:theme xmlns:a="http://schemas.openxmlformats.org/drawingml/2006/main" name="Nature Illustration 16x9">
  <a:themeElements>
    <a:clrScheme name="Nature Illustration">
      <a:dk1>
        <a:srgbClr val="9A5315"/>
      </a:dk1>
      <a:lt1>
        <a:srgbClr val="FFFFFF"/>
      </a:lt1>
      <a:dk2>
        <a:srgbClr val="000000"/>
      </a:dk2>
      <a:lt2>
        <a:srgbClr val="D1E5F9"/>
      </a:lt2>
      <a:accent1>
        <a:srgbClr val="F3771A"/>
      </a:accent1>
      <a:accent2>
        <a:srgbClr val="8BBEF1"/>
      </a:accent2>
      <a:accent3>
        <a:srgbClr val="6DC025"/>
      </a:accent3>
      <a:accent4>
        <a:srgbClr val="9A5315"/>
      </a:accent4>
      <a:accent5>
        <a:srgbClr val="F1471F"/>
      </a:accent5>
      <a:accent6>
        <a:srgbClr val="DA6FDF"/>
      </a:accent6>
      <a:hlink>
        <a:srgbClr val="6DC025"/>
      </a:hlink>
      <a:folHlink>
        <a:srgbClr val="9A531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3431377.potx" id="{56A48130-F36A-41C3-8C0C-0EF853C6708B}" vid="{0432F83B-7085-406B-BFE7-677E72A6CADA}"/>
    </a:ext>
  </a:extLst>
</a:theme>
</file>

<file path=ppt/theme/theme2.xml><?xml version="1.0" encoding="utf-8"?>
<a:theme xmlns:a="http://schemas.openxmlformats.org/drawingml/2006/main" name="Office Theme">
  <a:themeElements>
    <a:clrScheme name="Nature Illustration">
      <a:dk1>
        <a:srgbClr val="9A5315"/>
      </a:dk1>
      <a:lt1>
        <a:srgbClr val="FFFFFF"/>
      </a:lt1>
      <a:dk2>
        <a:srgbClr val="000000"/>
      </a:dk2>
      <a:lt2>
        <a:srgbClr val="D1E5F9"/>
      </a:lt2>
      <a:accent1>
        <a:srgbClr val="F3771A"/>
      </a:accent1>
      <a:accent2>
        <a:srgbClr val="8BBEF1"/>
      </a:accent2>
      <a:accent3>
        <a:srgbClr val="6DC025"/>
      </a:accent3>
      <a:accent4>
        <a:srgbClr val="9A5315"/>
      </a:accent4>
      <a:accent5>
        <a:srgbClr val="F1471F"/>
      </a:accent5>
      <a:accent6>
        <a:srgbClr val="DA6FDF"/>
      </a:accent6>
      <a:hlink>
        <a:srgbClr val="6DC025"/>
      </a:hlink>
      <a:folHlink>
        <a:srgbClr val="9A5315"/>
      </a:folHlink>
    </a:clrScheme>
    <a:fontScheme name="Segoe Print">
      <a:majorFont>
        <a:latin typeface="Segoe Print"/>
        <a:ea typeface=""/>
        <a:cs typeface=""/>
      </a:majorFont>
      <a:minorFont>
        <a:latin typeface="Segoe Prin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Nature Illustration">
      <a:dk1>
        <a:srgbClr val="9A5315"/>
      </a:dk1>
      <a:lt1>
        <a:srgbClr val="FFFFFF"/>
      </a:lt1>
      <a:dk2>
        <a:srgbClr val="000000"/>
      </a:dk2>
      <a:lt2>
        <a:srgbClr val="D1E5F9"/>
      </a:lt2>
      <a:accent1>
        <a:srgbClr val="F3771A"/>
      </a:accent1>
      <a:accent2>
        <a:srgbClr val="8BBEF1"/>
      </a:accent2>
      <a:accent3>
        <a:srgbClr val="6DC025"/>
      </a:accent3>
      <a:accent4>
        <a:srgbClr val="9A5315"/>
      </a:accent4>
      <a:accent5>
        <a:srgbClr val="F1471F"/>
      </a:accent5>
      <a:accent6>
        <a:srgbClr val="DA6FDF"/>
      </a:accent6>
      <a:hlink>
        <a:srgbClr val="6DC025"/>
      </a:hlink>
      <a:folHlink>
        <a:srgbClr val="9A5315"/>
      </a:folHlink>
    </a:clrScheme>
    <a:fontScheme name="Segoe Print">
      <a:majorFont>
        <a:latin typeface="Segoe Print"/>
        <a:ea typeface=""/>
        <a:cs typeface=""/>
      </a:majorFont>
      <a:minorFont>
        <a:latin typeface="Segoe Prin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Rainbow presentation</Template>
  <TotalTime>0</TotalTime>
  <Words>10446</Words>
  <Application>Microsoft Office PowerPoint</Application>
  <PresentationFormat>Widescreen</PresentationFormat>
  <Paragraphs>808</Paragraphs>
  <Slides>155</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155</vt:i4>
      </vt:variant>
    </vt:vector>
  </HeadingPairs>
  <TitlesOfParts>
    <vt:vector size="164" baseType="lpstr">
      <vt:lpstr>Arial</vt:lpstr>
      <vt:lpstr>Consolas</vt:lpstr>
      <vt:lpstr>Courier New</vt:lpstr>
      <vt:lpstr>Roboto Mono</vt:lpstr>
      <vt:lpstr>Segoe Print</vt:lpstr>
      <vt:lpstr>SVN-Segoe Print</vt:lpstr>
      <vt:lpstr>UTM Essendine Caps</vt:lpstr>
      <vt:lpstr>Wingdings</vt:lpstr>
      <vt:lpstr>Nature Illustration 16x9</vt:lpstr>
      <vt:lpstr>Angular</vt:lpstr>
      <vt:lpstr>Mục Lục</vt:lpstr>
      <vt:lpstr>1. Kiến thức</vt:lpstr>
      <vt:lpstr>1. Kiến thức</vt:lpstr>
      <vt:lpstr>1. Kiến thức</vt:lpstr>
      <vt:lpstr>1. Kiến thức</vt:lpstr>
      <vt:lpstr>2. Kỹ năng</vt:lpstr>
      <vt:lpstr>3. Angular Framework</vt:lpstr>
      <vt:lpstr>3. Angular Framework</vt:lpstr>
      <vt:lpstr>3. Angular Framework</vt:lpstr>
      <vt:lpstr>3. Angular Framework</vt:lpstr>
      <vt:lpstr>3. Angular Framework</vt:lpstr>
      <vt:lpstr>i. TypeScript</vt:lpstr>
      <vt:lpstr>i.1. TypeScript là gì?</vt:lpstr>
      <vt:lpstr>i.2. Static types</vt:lpstr>
      <vt:lpstr>i.3. Kiểu dữ liệu TypeScript</vt:lpstr>
      <vt:lpstr>i.3. Kiểu dữ liệu TypeScript</vt:lpstr>
      <vt:lpstr>i.3. Kiểu dữ liệu TypeScript</vt:lpstr>
      <vt:lpstr>i.3. Kiểu dữ liệu TypeScript</vt:lpstr>
      <vt:lpstr>i.3. Kiểu dữ liệu TypeScript</vt:lpstr>
      <vt:lpstr>i.3. Kiểu dữ liệu TypeScript</vt:lpstr>
      <vt:lpstr>i.3. Kiểu dữ liệu TypeScript</vt:lpstr>
      <vt:lpstr>i.3. Kiểu dữ liệu TypeScript</vt:lpstr>
      <vt:lpstr>i.4. Tại sao nên dùng TypeScript</vt:lpstr>
      <vt:lpstr>ii. Cài đặt &amp; Môi trường cho Angular</vt:lpstr>
      <vt:lpstr>ii. Cài đặt &amp; Môi trường cho Angular</vt:lpstr>
      <vt:lpstr>iii. Tổ chức thư mục</vt:lpstr>
      <vt:lpstr>iii. Tổ chức thư mục</vt:lpstr>
      <vt:lpstr>Angular Framework</vt:lpstr>
      <vt:lpstr>1. Component</vt:lpstr>
      <vt:lpstr>1. Component</vt:lpstr>
      <vt:lpstr>1. Component</vt:lpstr>
      <vt:lpstr>1. Component</vt:lpstr>
      <vt:lpstr>2. String Interpolation</vt:lpstr>
      <vt:lpstr>2. String Interpolation</vt:lpstr>
      <vt:lpstr>3. Life cycle Hooks</vt:lpstr>
      <vt:lpstr>3. Life cycle Hooks</vt:lpstr>
      <vt:lpstr>3. Life cycle Hooks</vt:lpstr>
      <vt:lpstr>4. Binding</vt:lpstr>
      <vt:lpstr>4. Binding</vt:lpstr>
      <vt:lpstr>4. Binding</vt:lpstr>
      <vt:lpstr>4. Binding</vt:lpstr>
      <vt:lpstr>4. Binding</vt:lpstr>
      <vt:lpstr>4. Binding</vt:lpstr>
      <vt:lpstr>5. Built-in Directives</vt:lpstr>
      <vt:lpstr>5. Built-in Directives</vt:lpstr>
      <vt:lpstr>5. Built-in Directives</vt:lpstr>
      <vt:lpstr>5. Built-in Directives</vt:lpstr>
      <vt:lpstr>5. Built-in Directives</vt:lpstr>
      <vt:lpstr>5. Built-in Directives</vt:lpstr>
      <vt:lpstr>5. Built-in Directives</vt:lpstr>
      <vt:lpstr>5. Built-in Directives</vt:lpstr>
      <vt:lpstr>6. Custom Directives</vt:lpstr>
      <vt:lpstr>7. Input &amp; Output</vt:lpstr>
      <vt:lpstr>7. Input &amp; Output</vt:lpstr>
      <vt:lpstr>7. Input &amp; Output</vt:lpstr>
      <vt:lpstr>7. Input &amp; Output</vt:lpstr>
      <vt:lpstr>8. Tương tác giữa các Comp với Input &amp; Output</vt:lpstr>
      <vt:lpstr>8. Tương tác giữa các Comp với Input &amp; Output</vt:lpstr>
      <vt:lpstr>8. Tương tác giữa các Comp với Input &amp; Output</vt:lpstr>
      <vt:lpstr>9. Template Refeference variable</vt:lpstr>
      <vt:lpstr>9. Template Refeference variable</vt:lpstr>
      <vt:lpstr>10. ViewChild &amp; ViewChildren </vt:lpstr>
      <vt:lpstr>10. ViewChild &amp; ViewChildren </vt:lpstr>
      <vt:lpstr>11. Content projection: ng-content</vt:lpstr>
      <vt:lpstr>11. Content projection: ng-content</vt:lpstr>
      <vt:lpstr>11. Content projection: ng-content</vt:lpstr>
      <vt:lpstr>12. Built-in Pipes</vt:lpstr>
      <vt:lpstr>12. Built-in Pipes</vt:lpstr>
      <vt:lpstr>13. Custom Pipes</vt:lpstr>
      <vt:lpstr>13. Custom Pipes</vt:lpstr>
      <vt:lpstr>14. RxJS [1]: Observable, pipe</vt:lpstr>
      <vt:lpstr>14. RxJS [1]: Observable, pipe</vt:lpstr>
      <vt:lpstr>15. HttpClient &amp; HTTP Request Method </vt:lpstr>
      <vt:lpstr>15. HttpClient &amp; HTTP Request Method </vt:lpstr>
      <vt:lpstr>15. HttpClient &amp; HTTP Request Method </vt:lpstr>
      <vt:lpstr>15. HttpClient &amp; HTTP Request Method </vt:lpstr>
      <vt:lpstr>15. HttpClient &amp; HTTP Request Method </vt:lpstr>
      <vt:lpstr>15. HttpClient &amp; HTTP Request Method </vt:lpstr>
      <vt:lpstr>15. HttpClient &amp; HTTP Request Method </vt:lpstr>
      <vt:lpstr>16. Handle HttpClient request error</vt:lpstr>
      <vt:lpstr>17. Interceptor</vt:lpstr>
      <vt:lpstr>17. Interceptor</vt:lpstr>
      <vt:lpstr>17. Interceptor</vt:lpstr>
      <vt:lpstr>18. Reactive Forms [1]: FormBuilder; FormGroup</vt:lpstr>
      <vt:lpstr>18. Reactive Forms [1]: FormBuilder; FormGroup</vt:lpstr>
      <vt:lpstr>18. Reactive Forms [1]: FormBuilder; FormGroup</vt:lpstr>
      <vt:lpstr>18. Reactive Forms [1]: FormBuilder; FormGroup</vt:lpstr>
      <vt:lpstr>18. Reactive Forms [1]: FormBuilder; FormGroup</vt:lpstr>
      <vt:lpstr>18. Reactive Forms [1]: FormBuilder; FormGroup</vt:lpstr>
      <vt:lpstr>19. Reactive Forms [2]: FormArray</vt:lpstr>
      <vt:lpstr>19. Reactive Forms [2]: FormArray</vt:lpstr>
      <vt:lpstr>19. Reactive Forms [2]: FormArray</vt:lpstr>
      <vt:lpstr>20. Form Validators: Built-in validators &amp; Custom validators</vt:lpstr>
      <vt:lpstr>20. Form Validators: Built-in validators &amp; Custom validators</vt:lpstr>
      <vt:lpstr>20. Form Validators: Built-in validators &amp; Custom validators</vt:lpstr>
      <vt:lpstr>20. Form Validators: Built-in validators &amp; Custom validators</vt:lpstr>
      <vt:lpstr>20. Form Validators: Built-in validators &amp; Custom validators</vt:lpstr>
      <vt:lpstr>20. Form Validators: Built-in validators &amp; Custom validators</vt:lpstr>
      <vt:lpstr>20. Form Validators: Built-in validators &amp; Custom validators</vt:lpstr>
      <vt:lpstr>20. Form Validators: Built-in validators &amp; Custom validators</vt:lpstr>
      <vt:lpstr>21. Routing, Params, Query params, Handle routing exception</vt:lpstr>
      <vt:lpstr>21. Routing, Params, Query params, Handle routing exception</vt:lpstr>
      <vt:lpstr>21. Routing, Params, Query params, Handle routing exception</vt:lpstr>
      <vt:lpstr>21. Routing, Params, Query params, Handle routing exception</vt:lpstr>
      <vt:lpstr>21. Routing, Params, Query params, Handle routing exception</vt:lpstr>
      <vt:lpstr>21. Routing, Params, Query params, Handle routing exception</vt:lpstr>
      <vt:lpstr>21. Routing, Params, Query params, Handle routing exception</vt:lpstr>
      <vt:lpstr>21. Routing, Params, Query params, Handle routing exception</vt:lpstr>
      <vt:lpstr>21. Routing, Params, Query params, Handle routing exception</vt:lpstr>
      <vt:lpstr>21. Routing, Params, Query params, Handle routing exception</vt:lpstr>
      <vt:lpstr>21. Routing, Params, Query params, Handle routing exception</vt:lpstr>
      <vt:lpstr>21. Routing, Params, Query params, Handle routing exception</vt:lpstr>
      <vt:lpstr>21. Routing, Params, Query params, Handle routing exception</vt:lpstr>
      <vt:lpstr>21. Routing, Params, Query params, Handle routing exception</vt:lpstr>
      <vt:lpstr>21. Routing, Params, Query params, Handle routing exception</vt:lpstr>
      <vt:lpstr>21. Routing, Params, Query params, Handle routing exception</vt:lpstr>
      <vt:lpstr>22. Component Module &amp; Lazy Loading</vt:lpstr>
      <vt:lpstr>22. Component Module &amp; Lazy Loading</vt:lpstr>
      <vt:lpstr>22. Component Module &amp; Lazy Loading</vt:lpstr>
      <vt:lpstr>22. Component Module &amp; Lazy Loading</vt:lpstr>
      <vt:lpstr>22. Component Module &amp; Lazy Loading</vt:lpstr>
      <vt:lpstr>22. Component Module &amp; Lazy Loading</vt:lpstr>
      <vt:lpstr>22. Component Module &amp; Lazy Loading</vt:lpstr>
      <vt:lpstr>23. DomSanitizer</vt:lpstr>
      <vt:lpstr>23. DomSanitizer</vt:lpstr>
      <vt:lpstr>23. DomSanitizer</vt:lpstr>
      <vt:lpstr>23. DomSanitizer</vt:lpstr>
      <vt:lpstr>23. DomSanitizer</vt:lpstr>
      <vt:lpstr>24. RxJS [2]: Subject, BehaviorSubject, ReplaySubject, AsyncSubject</vt:lpstr>
      <vt:lpstr>24. RxJS [2]: Subject, BehaviorSubject, ReplaySubject, AsyncSubject</vt:lpstr>
      <vt:lpstr>25. Tương tác giữa các Components với BehaviorSubject</vt:lpstr>
      <vt:lpstr>25. Tương tác giữa các Components với BehaviorSubject</vt:lpstr>
      <vt:lpstr>25. Tương tác giữa các Components với BehaviorSubject</vt:lpstr>
      <vt:lpstr>26. Host Event Listener</vt:lpstr>
      <vt:lpstr>26. Host Event Listener</vt:lpstr>
      <vt:lpstr>27. RxJS [3]: Operators</vt:lpstr>
      <vt:lpstr>28. Import JavaScript file in TypeScript file</vt:lpstr>
      <vt:lpstr>28. Import JavaScript file in TypeScript file</vt:lpstr>
      <vt:lpstr>29. Third-party UI components: Ant Zorro</vt:lpstr>
      <vt:lpstr>30. Guard</vt:lpstr>
      <vt:lpstr>30. Guard</vt:lpstr>
      <vt:lpstr>30. Guard</vt:lpstr>
      <vt:lpstr>-</vt:lpstr>
      <vt:lpstr>4. Code style khuyên dùng</vt:lpstr>
      <vt:lpstr>4. Code style khuyên dùng</vt:lpstr>
      <vt:lpstr>5. Một số bài luyện tập JS/TS</vt:lpstr>
      <vt:lpstr>5. Một số bài luyện tập JS/TS</vt:lpstr>
      <vt:lpstr>5. Một số bài luyện tập JS/TS</vt:lpstr>
      <vt:lpstr>5. Một số bài luyện tập JS/TS</vt:lpstr>
      <vt:lpstr>5. Một số bài luyện tập JS/TS</vt:lpstr>
      <vt:lpstr>6. Phụ lục</vt:lpstr>
      <vt:lpstr>6. Phụ lục</vt:lpstr>
      <vt:lpstr>6. Phụ lục</vt:lpstr>
      <vt:lpstr>Tạm hết rồi đấy! Chúc bạn thành công!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2022-05-25T07:02:44Z</dcterms:created>
  <dcterms:modified xsi:type="dcterms:W3CDTF">2022-05-30T09:10:16Z</dcterms:modified>
</cp:coreProperties>
</file>